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3"/>
  </p:notesMasterIdLst>
  <p:sldIdLst>
    <p:sldId id="270" r:id="rId2"/>
    <p:sldId id="271" r:id="rId3"/>
    <p:sldId id="281" r:id="rId4"/>
    <p:sldId id="282" r:id="rId5"/>
    <p:sldId id="289" r:id="rId6"/>
    <p:sldId id="283" r:id="rId7"/>
    <p:sldId id="284" r:id="rId8"/>
    <p:sldId id="290" r:id="rId9"/>
    <p:sldId id="285" r:id="rId10"/>
    <p:sldId id="286" r:id="rId11"/>
    <p:sldId id="291" r:id="rId12"/>
    <p:sldId id="287" r:id="rId13"/>
    <p:sldId id="288" r:id="rId14"/>
    <p:sldId id="292" r:id="rId15"/>
    <p:sldId id="293" r:id="rId16"/>
    <p:sldId id="294" r:id="rId17"/>
    <p:sldId id="295" r:id="rId18"/>
    <p:sldId id="296" r:id="rId19"/>
    <p:sldId id="297" r:id="rId20"/>
    <p:sldId id="298" r:id="rId21"/>
    <p:sldId id="299" r:id="rId22"/>
    <p:sldId id="300" r:id="rId23"/>
    <p:sldId id="301" r:id="rId24"/>
    <p:sldId id="302" r:id="rId25"/>
    <p:sldId id="303" r:id="rId26"/>
    <p:sldId id="304" r:id="rId27"/>
    <p:sldId id="305" r:id="rId28"/>
    <p:sldId id="306" r:id="rId29"/>
    <p:sldId id="307" r:id="rId30"/>
    <p:sldId id="308" r:id="rId31"/>
    <p:sldId id="309" r:id="rId32"/>
    <p:sldId id="310" r:id="rId33"/>
    <p:sldId id="311" r:id="rId34"/>
    <p:sldId id="312" r:id="rId35"/>
    <p:sldId id="313" r:id="rId36"/>
    <p:sldId id="314" r:id="rId37"/>
    <p:sldId id="315" r:id="rId38"/>
    <p:sldId id="316" r:id="rId39"/>
    <p:sldId id="317" r:id="rId40"/>
    <p:sldId id="318" r:id="rId41"/>
    <p:sldId id="319" r:id="rId42"/>
    <p:sldId id="320" r:id="rId43"/>
    <p:sldId id="321" r:id="rId44"/>
    <p:sldId id="322" r:id="rId45"/>
    <p:sldId id="323" r:id="rId46"/>
    <p:sldId id="324" r:id="rId47"/>
    <p:sldId id="325" r:id="rId48"/>
    <p:sldId id="326" r:id="rId49"/>
    <p:sldId id="327" r:id="rId50"/>
    <p:sldId id="328" r:id="rId51"/>
    <p:sldId id="329" r:id="rId52"/>
    <p:sldId id="330" r:id="rId53"/>
    <p:sldId id="331" r:id="rId54"/>
    <p:sldId id="332" r:id="rId55"/>
    <p:sldId id="333" r:id="rId56"/>
    <p:sldId id="334" r:id="rId57"/>
    <p:sldId id="335" r:id="rId58"/>
    <p:sldId id="336" r:id="rId59"/>
    <p:sldId id="337" r:id="rId60"/>
    <p:sldId id="338" r:id="rId61"/>
    <p:sldId id="339" r:id="rId62"/>
    <p:sldId id="340" r:id="rId63"/>
    <p:sldId id="341" r:id="rId64"/>
    <p:sldId id="342" r:id="rId65"/>
    <p:sldId id="343" r:id="rId66"/>
    <p:sldId id="344" r:id="rId67"/>
    <p:sldId id="345" r:id="rId68"/>
    <p:sldId id="346" r:id="rId69"/>
    <p:sldId id="347" r:id="rId70"/>
    <p:sldId id="348" r:id="rId71"/>
    <p:sldId id="349" r:id="rId72"/>
    <p:sldId id="350" r:id="rId73"/>
    <p:sldId id="351" r:id="rId74"/>
    <p:sldId id="352" r:id="rId75"/>
    <p:sldId id="353" r:id="rId76"/>
    <p:sldId id="354" r:id="rId77"/>
    <p:sldId id="355" r:id="rId78"/>
    <p:sldId id="356" r:id="rId79"/>
    <p:sldId id="357" r:id="rId80"/>
    <p:sldId id="259" r:id="rId81"/>
    <p:sldId id="279" r:id="rId82"/>
    <p:sldId id="280" r:id="rId83"/>
    <p:sldId id="358" r:id="rId84"/>
    <p:sldId id="359" r:id="rId85"/>
    <p:sldId id="360" r:id="rId86"/>
    <p:sldId id="361" r:id="rId87"/>
    <p:sldId id="362" r:id="rId88"/>
    <p:sldId id="363" r:id="rId89"/>
    <p:sldId id="364" r:id="rId90"/>
    <p:sldId id="365" r:id="rId91"/>
    <p:sldId id="366" r:id="rId92"/>
    <p:sldId id="367" r:id="rId93"/>
    <p:sldId id="368" r:id="rId94"/>
    <p:sldId id="369" r:id="rId95"/>
    <p:sldId id="374" r:id="rId96"/>
    <p:sldId id="370" r:id="rId97"/>
    <p:sldId id="371" r:id="rId98"/>
    <p:sldId id="372" r:id="rId99"/>
    <p:sldId id="375" r:id="rId100"/>
    <p:sldId id="373" r:id="rId101"/>
    <p:sldId id="278" r:id="rId10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A721"/>
    <a:srgbClr val="12545E"/>
    <a:srgbClr val="8CC43F"/>
    <a:srgbClr val="21B1F1"/>
    <a:srgbClr val="F15A00"/>
    <a:srgbClr val="4A26A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91" autoAdjust="0"/>
    <p:restoredTop sz="95103" autoAdjust="0"/>
  </p:normalViewPr>
  <p:slideViewPr>
    <p:cSldViewPr snapToGrid="0">
      <p:cViewPr varScale="1">
        <p:scale>
          <a:sx n="105" d="100"/>
          <a:sy n="105" d="100"/>
        </p:scale>
        <p:origin x="123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247E0E-163D-403C-9F91-CE0242A4B353}" type="datetimeFigureOut">
              <a:rPr lang="en-US" smtClean="0"/>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E5B9D5-84A2-42BD-AEFC-9B918BF5C14B}" type="slidenum">
              <a:rPr lang="en-US" smtClean="0"/>
              <a:t>‹#›</a:t>
            </a:fld>
            <a:endParaRPr lang="en-US"/>
          </a:p>
        </p:txBody>
      </p:sp>
    </p:spTree>
    <p:extLst>
      <p:ext uri="{BB962C8B-B14F-4D97-AF65-F5344CB8AC3E}">
        <p14:creationId xmlns:p14="http://schemas.microsoft.com/office/powerpoint/2010/main" val="4076476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2AEBA2-0514-444A-A696-EBCFB71DBDF4}" type="datetime1">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7F101B-8202-447B-9D79-CF2894823DE8}" type="slidenum">
              <a:rPr lang="en-US" smtClean="0"/>
              <a:t>‹#›</a:t>
            </a:fld>
            <a:endParaRPr lang="en-US"/>
          </a:p>
        </p:txBody>
      </p:sp>
    </p:spTree>
    <p:extLst>
      <p:ext uri="{BB962C8B-B14F-4D97-AF65-F5344CB8AC3E}">
        <p14:creationId xmlns:p14="http://schemas.microsoft.com/office/powerpoint/2010/main" val="2402009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79EAF1-8F8D-4CC4-927F-3BA2FF81D5CF}" type="datetime1">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7F101B-8202-447B-9D79-CF2894823DE8}" type="slidenum">
              <a:rPr lang="en-US" smtClean="0"/>
              <a:t>‹#›</a:t>
            </a:fld>
            <a:endParaRPr lang="en-US"/>
          </a:p>
        </p:txBody>
      </p:sp>
    </p:spTree>
    <p:extLst>
      <p:ext uri="{BB962C8B-B14F-4D97-AF65-F5344CB8AC3E}">
        <p14:creationId xmlns:p14="http://schemas.microsoft.com/office/powerpoint/2010/main" val="880117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940B27-16BA-4A0E-ACDA-956F330FD239}" type="datetime1">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7F101B-8202-447B-9D79-CF2894823DE8}" type="slidenum">
              <a:rPr lang="en-US" smtClean="0"/>
              <a:t>‹#›</a:t>
            </a:fld>
            <a:endParaRPr lang="en-US"/>
          </a:p>
        </p:txBody>
      </p:sp>
    </p:spTree>
    <p:extLst>
      <p:ext uri="{BB962C8B-B14F-4D97-AF65-F5344CB8AC3E}">
        <p14:creationId xmlns:p14="http://schemas.microsoft.com/office/powerpoint/2010/main" val="844306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72593A-0D2B-4EE6-AFE3-137FC5820AA7}" type="datetime1">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7F101B-8202-447B-9D79-CF2894823DE8}" type="slidenum">
              <a:rPr lang="en-US" smtClean="0"/>
              <a:t>‹#›</a:t>
            </a:fld>
            <a:endParaRPr lang="en-US"/>
          </a:p>
        </p:txBody>
      </p:sp>
    </p:spTree>
    <p:extLst>
      <p:ext uri="{BB962C8B-B14F-4D97-AF65-F5344CB8AC3E}">
        <p14:creationId xmlns:p14="http://schemas.microsoft.com/office/powerpoint/2010/main" val="3456209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3D19E8-A6F9-4A2F-ADF6-EACEE9F6104D}" type="datetime1">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7F101B-8202-447B-9D79-CF2894823DE8}" type="slidenum">
              <a:rPr lang="en-US" smtClean="0"/>
              <a:t>‹#›</a:t>
            </a:fld>
            <a:endParaRPr lang="en-US"/>
          </a:p>
        </p:txBody>
      </p:sp>
    </p:spTree>
    <p:extLst>
      <p:ext uri="{BB962C8B-B14F-4D97-AF65-F5344CB8AC3E}">
        <p14:creationId xmlns:p14="http://schemas.microsoft.com/office/powerpoint/2010/main" val="1708965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62972A-A285-4718-8F33-C1F10F68CEE4}" type="datetime1">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7F101B-8202-447B-9D79-CF2894823DE8}" type="slidenum">
              <a:rPr lang="en-US" smtClean="0"/>
              <a:t>‹#›</a:t>
            </a:fld>
            <a:endParaRPr lang="en-US"/>
          </a:p>
        </p:txBody>
      </p:sp>
    </p:spTree>
    <p:extLst>
      <p:ext uri="{BB962C8B-B14F-4D97-AF65-F5344CB8AC3E}">
        <p14:creationId xmlns:p14="http://schemas.microsoft.com/office/powerpoint/2010/main" val="1607284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69C602-E42E-4C8F-BB3E-221FE74EBB1F}" type="datetime1">
              <a:rPr lang="en-US" smtClean="0"/>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7F101B-8202-447B-9D79-CF2894823DE8}" type="slidenum">
              <a:rPr lang="en-US" smtClean="0"/>
              <a:t>‹#›</a:t>
            </a:fld>
            <a:endParaRPr lang="en-US"/>
          </a:p>
        </p:txBody>
      </p:sp>
    </p:spTree>
    <p:extLst>
      <p:ext uri="{BB962C8B-B14F-4D97-AF65-F5344CB8AC3E}">
        <p14:creationId xmlns:p14="http://schemas.microsoft.com/office/powerpoint/2010/main" val="1361490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AF0699D-0E29-44FA-8DD9-94CAD8A58E26}" type="datetime1">
              <a:rPr lang="en-US" smtClean="0"/>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7F101B-8202-447B-9D79-CF2894823DE8}" type="slidenum">
              <a:rPr lang="en-US" smtClean="0"/>
              <a:t>‹#›</a:t>
            </a:fld>
            <a:endParaRPr lang="en-US"/>
          </a:p>
        </p:txBody>
      </p:sp>
    </p:spTree>
    <p:extLst>
      <p:ext uri="{BB962C8B-B14F-4D97-AF65-F5344CB8AC3E}">
        <p14:creationId xmlns:p14="http://schemas.microsoft.com/office/powerpoint/2010/main" val="3924624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5B9E0C-6D78-4232-BC25-7BABDE6038C1}" type="datetime1">
              <a:rPr lang="en-US" smtClean="0"/>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7F101B-8202-447B-9D79-CF2894823DE8}" type="slidenum">
              <a:rPr lang="en-US" smtClean="0"/>
              <a:t>‹#›</a:t>
            </a:fld>
            <a:endParaRPr lang="en-US"/>
          </a:p>
        </p:txBody>
      </p:sp>
    </p:spTree>
    <p:extLst>
      <p:ext uri="{BB962C8B-B14F-4D97-AF65-F5344CB8AC3E}">
        <p14:creationId xmlns:p14="http://schemas.microsoft.com/office/powerpoint/2010/main" val="380461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D4D436-35EE-491D-AD04-3D68F47E2111}" type="datetime1">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7F101B-8202-447B-9D79-CF2894823DE8}" type="slidenum">
              <a:rPr lang="en-US" smtClean="0"/>
              <a:t>‹#›</a:t>
            </a:fld>
            <a:endParaRPr lang="en-US"/>
          </a:p>
        </p:txBody>
      </p:sp>
    </p:spTree>
    <p:extLst>
      <p:ext uri="{BB962C8B-B14F-4D97-AF65-F5344CB8AC3E}">
        <p14:creationId xmlns:p14="http://schemas.microsoft.com/office/powerpoint/2010/main" val="135179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7F1D82-8656-4428-8601-C3836ABF244D}" type="datetime1">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7F101B-8202-447B-9D79-CF2894823DE8}" type="slidenum">
              <a:rPr lang="en-US" smtClean="0"/>
              <a:t>‹#›</a:t>
            </a:fld>
            <a:endParaRPr lang="en-US"/>
          </a:p>
        </p:txBody>
      </p:sp>
    </p:spTree>
    <p:extLst>
      <p:ext uri="{BB962C8B-B14F-4D97-AF65-F5344CB8AC3E}">
        <p14:creationId xmlns:p14="http://schemas.microsoft.com/office/powerpoint/2010/main" val="108107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22043DA-C6EB-4D51-833B-AD13FC62425F}" type="datetime1">
              <a:rPr lang="en-US" smtClean="0"/>
              <a:t>7/9/2026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7F101B-8202-447B-9D79-CF2894823DE8}" type="slidenum">
              <a:rPr lang="en-US" smtClean="0"/>
              <a:t>‹#›</a:t>
            </a:fld>
            <a:endParaRPr lang="en-US"/>
          </a:p>
        </p:txBody>
      </p:sp>
    </p:spTree>
    <p:extLst>
      <p:ext uri="{BB962C8B-B14F-4D97-AF65-F5344CB8AC3E}">
        <p14:creationId xmlns:p14="http://schemas.microsoft.com/office/powerpoint/2010/main" val="26500297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ideo" Target="https://www.youtube.com/embed/IlH0GgVbhwM?feature=oembed"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2.png"/><Relationship Id="rId7"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 Id="rId9" Type="http://schemas.openxmlformats.org/officeDocument/2006/relationships/image" Target="../media/image11.svg"/></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https://www.youtube.com/embed/_RqS2WCFZAo?feature=oembed" TargetMode="External"/></Relationships>
</file>

<file path=ppt/slides/_rels/slide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https://www.youtube.com/embed/X6kWygqR0L8?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yellow and blue logo&#10;&#10;Description automatically generated">
            <a:extLst>
              <a:ext uri="{FF2B5EF4-FFF2-40B4-BE49-F238E27FC236}">
                <a16:creationId xmlns:a16="http://schemas.microsoft.com/office/drawing/2014/main" id="{DD3D826A-32C0-1233-947F-C7CB2EE10C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8507" y="3585960"/>
            <a:ext cx="7504191" cy="3084582"/>
          </a:xfrm>
          <a:prstGeom prst="rect">
            <a:avLst/>
          </a:prstGeom>
        </p:spPr>
      </p:pic>
      <p:sp>
        <p:nvSpPr>
          <p:cNvPr id="8" name="TextBox 7">
            <a:extLst>
              <a:ext uri="{FF2B5EF4-FFF2-40B4-BE49-F238E27FC236}">
                <a16:creationId xmlns:a16="http://schemas.microsoft.com/office/drawing/2014/main" id="{D94982EB-5608-E7DE-A48B-9574AC1F8889}"/>
              </a:ext>
            </a:extLst>
          </p:cNvPr>
          <p:cNvSpPr txBox="1"/>
          <p:nvPr/>
        </p:nvSpPr>
        <p:spPr>
          <a:xfrm>
            <a:off x="5400022" y="2275188"/>
            <a:ext cx="6156356" cy="1077218"/>
          </a:xfrm>
          <a:prstGeom prst="rect">
            <a:avLst/>
          </a:prstGeom>
          <a:noFill/>
        </p:spPr>
        <p:txBody>
          <a:bodyPr wrap="square" rtlCol="0">
            <a:spAutoFit/>
          </a:bodyPr>
          <a:lstStyle/>
          <a:p>
            <a:pPr algn="ctr"/>
            <a:r>
              <a:rPr lang="en-US" sz="4400" b="1" dirty="0">
                <a:solidFill>
                  <a:srgbClr val="E8A721"/>
                </a:solidFill>
              </a:rPr>
              <a:t>SUMMER RETREAT</a:t>
            </a:r>
          </a:p>
          <a:p>
            <a:pPr algn="ctr"/>
            <a:r>
              <a:rPr lang="en-US" sz="2000" b="1" dirty="0">
                <a:solidFill>
                  <a:srgbClr val="12545E"/>
                </a:solidFill>
              </a:rPr>
              <a:t>JULY 2026</a:t>
            </a:r>
          </a:p>
        </p:txBody>
      </p:sp>
      <p:pic>
        <p:nvPicPr>
          <p:cNvPr id="10" name="Picture 9" descr="A logo with a person in the middle&#10;&#10;Description automatically generated">
            <a:extLst>
              <a:ext uri="{FF2B5EF4-FFF2-40B4-BE49-F238E27FC236}">
                <a16:creationId xmlns:a16="http://schemas.microsoft.com/office/drawing/2014/main" id="{03F85C77-54E0-DB5F-BBEC-AA3A0843F4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2072" y="594856"/>
            <a:ext cx="2672256" cy="1243088"/>
          </a:xfrm>
          <a:prstGeom prst="rect">
            <a:avLst/>
          </a:prstGeom>
        </p:spPr>
      </p:pic>
      <p:sp>
        <p:nvSpPr>
          <p:cNvPr id="11" name="Rectangle 10">
            <a:extLst>
              <a:ext uri="{FF2B5EF4-FFF2-40B4-BE49-F238E27FC236}">
                <a16:creationId xmlns:a16="http://schemas.microsoft.com/office/drawing/2014/main" id="{58D93BB9-0FF6-1C52-E2CD-B83C757340F0}"/>
              </a:ext>
            </a:extLst>
          </p:cNvPr>
          <p:cNvSpPr/>
          <p:nvPr/>
        </p:nvSpPr>
        <p:spPr>
          <a:xfrm>
            <a:off x="259979" y="166156"/>
            <a:ext cx="11672041" cy="6525687"/>
          </a:xfrm>
          <a:custGeom>
            <a:avLst/>
            <a:gdLst>
              <a:gd name="csX0" fmla="*/ 0 w 11672041"/>
              <a:gd name="csY0" fmla="*/ 0 h 6525687"/>
              <a:gd name="csX1" fmla="*/ 233441 w 11672041"/>
              <a:gd name="csY1" fmla="*/ 0 h 6525687"/>
              <a:gd name="csX2" fmla="*/ 583602 w 11672041"/>
              <a:gd name="csY2" fmla="*/ 0 h 6525687"/>
              <a:gd name="csX3" fmla="*/ 1050484 w 11672041"/>
              <a:gd name="csY3" fmla="*/ 0 h 6525687"/>
              <a:gd name="csX4" fmla="*/ 1283925 w 11672041"/>
              <a:gd name="csY4" fmla="*/ 0 h 6525687"/>
              <a:gd name="csX5" fmla="*/ 1984247 w 11672041"/>
              <a:gd name="csY5" fmla="*/ 0 h 6525687"/>
              <a:gd name="csX6" fmla="*/ 2217688 w 11672041"/>
              <a:gd name="csY6" fmla="*/ 0 h 6525687"/>
              <a:gd name="csX7" fmla="*/ 2451129 w 11672041"/>
              <a:gd name="csY7" fmla="*/ 0 h 6525687"/>
              <a:gd name="csX8" fmla="*/ 3151451 w 11672041"/>
              <a:gd name="csY8" fmla="*/ 0 h 6525687"/>
              <a:gd name="csX9" fmla="*/ 3501612 w 11672041"/>
              <a:gd name="csY9" fmla="*/ 0 h 6525687"/>
              <a:gd name="csX10" fmla="*/ 4201935 w 11672041"/>
              <a:gd name="csY10" fmla="*/ 0 h 6525687"/>
              <a:gd name="csX11" fmla="*/ 4902257 w 11672041"/>
              <a:gd name="csY11" fmla="*/ 0 h 6525687"/>
              <a:gd name="csX12" fmla="*/ 5369139 w 11672041"/>
              <a:gd name="csY12" fmla="*/ 0 h 6525687"/>
              <a:gd name="csX13" fmla="*/ 5719300 w 11672041"/>
              <a:gd name="csY13" fmla="*/ 0 h 6525687"/>
              <a:gd name="csX14" fmla="*/ 6186182 w 11672041"/>
              <a:gd name="csY14" fmla="*/ 0 h 6525687"/>
              <a:gd name="csX15" fmla="*/ 7003225 w 11672041"/>
              <a:gd name="csY15" fmla="*/ 0 h 6525687"/>
              <a:gd name="csX16" fmla="*/ 7470106 w 11672041"/>
              <a:gd name="csY16" fmla="*/ 0 h 6525687"/>
              <a:gd name="csX17" fmla="*/ 8053708 w 11672041"/>
              <a:gd name="csY17" fmla="*/ 0 h 6525687"/>
              <a:gd name="csX18" fmla="*/ 8754031 w 11672041"/>
              <a:gd name="csY18" fmla="*/ 0 h 6525687"/>
              <a:gd name="csX19" fmla="*/ 9337633 w 11672041"/>
              <a:gd name="csY19" fmla="*/ 0 h 6525687"/>
              <a:gd name="csX20" fmla="*/ 9687794 w 11672041"/>
              <a:gd name="csY20" fmla="*/ 0 h 6525687"/>
              <a:gd name="csX21" fmla="*/ 10504837 w 11672041"/>
              <a:gd name="csY21" fmla="*/ 0 h 6525687"/>
              <a:gd name="csX22" fmla="*/ 11672041 w 11672041"/>
              <a:gd name="csY22" fmla="*/ 0 h 6525687"/>
              <a:gd name="csX23" fmla="*/ 11672041 w 11672041"/>
              <a:gd name="csY23" fmla="*/ 462731 h 6525687"/>
              <a:gd name="csX24" fmla="*/ 11672041 w 11672041"/>
              <a:gd name="csY24" fmla="*/ 925461 h 6525687"/>
              <a:gd name="csX25" fmla="*/ 11672041 w 11672041"/>
              <a:gd name="csY25" fmla="*/ 1518705 h 6525687"/>
              <a:gd name="csX26" fmla="*/ 11672041 w 11672041"/>
              <a:gd name="csY26" fmla="*/ 2242463 h 6525687"/>
              <a:gd name="csX27" fmla="*/ 11672041 w 11672041"/>
              <a:gd name="csY27" fmla="*/ 2770451 h 6525687"/>
              <a:gd name="csX28" fmla="*/ 11672041 w 11672041"/>
              <a:gd name="csY28" fmla="*/ 3167924 h 6525687"/>
              <a:gd name="csX29" fmla="*/ 11672041 w 11672041"/>
              <a:gd name="csY29" fmla="*/ 3695912 h 6525687"/>
              <a:gd name="csX30" fmla="*/ 11672041 w 11672041"/>
              <a:gd name="csY30" fmla="*/ 4158642 h 6525687"/>
              <a:gd name="csX31" fmla="*/ 11672041 w 11672041"/>
              <a:gd name="csY31" fmla="*/ 4751887 h 6525687"/>
              <a:gd name="csX32" fmla="*/ 11672041 w 11672041"/>
              <a:gd name="csY32" fmla="*/ 5214617 h 6525687"/>
              <a:gd name="csX33" fmla="*/ 11672041 w 11672041"/>
              <a:gd name="csY33" fmla="*/ 5612091 h 6525687"/>
              <a:gd name="csX34" fmla="*/ 11672041 w 11672041"/>
              <a:gd name="csY34" fmla="*/ 6009564 h 6525687"/>
              <a:gd name="csX35" fmla="*/ 11672041 w 11672041"/>
              <a:gd name="csY35" fmla="*/ 6525687 h 6525687"/>
              <a:gd name="csX36" fmla="*/ 11205159 w 11672041"/>
              <a:gd name="csY36" fmla="*/ 6525687 h 6525687"/>
              <a:gd name="csX37" fmla="*/ 10971719 w 11672041"/>
              <a:gd name="csY37" fmla="*/ 6525687 h 6525687"/>
              <a:gd name="csX38" fmla="*/ 10621557 w 11672041"/>
              <a:gd name="csY38" fmla="*/ 6525687 h 6525687"/>
              <a:gd name="csX39" fmla="*/ 10388116 w 11672041"/>
              <a:gd name="csY39" fmla="*/ 6525687 h 6525687"/>
              <a:gd name="csX40" fmla="*/ 9571074 w 11672041"/>
              <a:gd name="csY40" fmla="*/ 6525687 h 6525687"/>
              <a:gd name="csX41" fmla="*/ 8987472 w 11672041"/>
              <a:gd name="csY41" fmla="*/ 6525687 h 6525687"/>
              <a:gd name="csX42" fmla="*/ 8170429 w 11672041"/>
              <a:gd name="csY42" fmla="*/ 6525687 h 6525687"/>
              <a:gd name="csX43" fmla="*/ 7936988 w 11672041"/>
              <a:gd name="csY43" fmla="*/ 6525687 h 6525687"/>
              <a:gd name="csX44" fmla="*/ 7236665 w 11672041"/>
              <a:gd name="csY44" fmla="*/ 6525687 h 6525687"/>
              <a:gd name="csX45" fmla="*/ 7003225 w 11672041"/>
              <a:gd name="csY45" fmla="*/ 6525687 h 6525687"/>
              <a:gd name="csX46" fmla="*/ 6186182 w 11672041"/>
              <a:gd name="csY46" fmla="*/ 6525687 h 6525687"/>
              <a:gd name="csX47" fmla="*/ 5485859 w 11672041"/>
              <a:gd name="csY47" fmla="*/ 6525687 h 6525687"/>
              <a:gd name="csX48" fmla="*/ 4902257 w 11672041"/>
              <a:gd name="csY48" fmla="*/ 6525687 h 6525687"/>
              <a:gd name="csX49" fmla="*/ 4085214 w 11672041"/>
              <a:gd name="csY49" fmla="*/ 6525687 h 6525687"/>
              <a:gd name="csX50" fmla="*/ 3851774 w 11672041"/>
              <a:gd name="csY50" fmla="*/ 6525687 h 6525687"/>
              <a:gd name="csX51" fmla="*/ 3151451 w 11672041"/>
              <a:gd name="csY51" fmla="*/ 6525687 h 6525687"/>
              <a:gd name="csX52" fmla="*/ 2801290 w 11672041"/>
              <a:gd name="csY52" fmla="*/ 6525687 h 6525687"/>
              <a:gd name="csX53" fmla="*/ 2100967 w 11672041"/>
              <a:gd name="csY53" fmla="*/ 6525687 h 6525687"/>
              <a:gd name="csX54" fmla="*/ 1867527 w 11672041"/>
              <a:gd name="csY54" fmla="*/ 6525687 h 6525687"/>
              <a:gd name="csX55" fmla="*/ 1517365 w 11672041"/>
              <a:gd name="csY55" fmla="*/ 6525687 h 6525687"/>
              <a:gd name="csX56" fmla="*/ 817043 w 11672041"/>
              <a:gd name="csY56" fmla="*/ 6525687 h 6525687"/>
              <a:gd name="csX57" fmla="*/ 0 w 11672041"/>
              <a:gd name="csY57" fmla="*/ 6525687 h 6525687"/>
              <a:gd name="csX58" fmla="*/ 0 w 11672041"/>
              <a:gd name="csY58" fmla="*/ 5932443 h 6525687"/>
              <a:gd name="csX59" fmla="*/ 0 w 11672041"/>
              <a:gd name="csY59" fmla="*/ 5469712 h 6525687"/>
              <a:gd name="csX60" fmla="*/ 0 w 11672041"/>
              <a:gd name="csY60" fmla="*/ 4745954 h 6525687"/>
              <a:gd name="csX61" fmla="*/ 0 w 11672041"/>
              <a:gd name="csY61" fmla="*/ 4283224 h 6525687"/>
              <a:gd name="csX62" fmla="*/ 0 w 11672041"/>
              <a:gd name="csY62" fmla="*/ 3624723 h 6525687"/>
              <a:gd name="csX63" fmla="*/ 0 w 11672041"/>
              <a:gd name="csY63" fmla="*/ 2966221 h 6525687"/>
              <a:gd name="csX64" fmla="*/ 0 w 11672041"/>
              <a:gd name="csY64" fmla="*/ 2307720 h 6525687"/>
              <a:gd name="csX65" fmla="*/ 0 w 11672041"/>
              <a:gd name="csY65" fmla="*/ 1779733 h 6525687"/>
              <a:gd name="csX66" fmla="*/ 0 w 11672041"/>
              <a:gd name="csY66" fmla="*/ 1317002 h 6525687"/>
              <a:gd name="csX67" fmla="*/ 0 w 11672041"/>
              <a:gd name="csY67" fmla="*/ 723758 h 6525687"/>
              <a:gd name="csX68" fmla="*/ 0 w 11672041"/>
              <a:gd name="csY68" fmla="*/ 0 h 65256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Lst>
            <a:rect l="l" t="t" r="r" b="b"/>
            <a:pathLst>
              <a:path w="11672041" h="6525687" extrusionOk="0">
                <a:moveTo>
                  <a:pt x="0" y="0"/>
                </a:moveTo>
                <a:cubicBezTo>
                  <a:pt x="69954" y="-27337"/>
                  <a:pt x="157852" y="19842"/>
                  <a:pt x="233441" y="0"/>
                </a:cubicBezTo>
                <a:cubicBezTo>
                  <a:pt x="309030" y="-19842"/>
                  <a:pt x="419079" y="15379"/>
                  <a:pt x="583602" y="0"/>
                </a:cubicBezTo>
                <a:cubicBezTo>
                  <a:pt x="748125" y="-15379"/>
                  <a:pt x="834244" y="29900"/>
                  <a:pt x="1050484" y="0"/>
                </a:cubicBezTo>
                <a:cubicBezTo>
                  <a:pt x="1266724" y="-29900"/>
                  <a:pt x="1235257" y="6359"/>
                  <a:pt x="1283925" y="0"/>
                </a:cubicBezTo>
                <a:cubicBezTo>
                  <a:pt x="1332593" y="-6359"/>
                  <a:pt x="1658454" y="68284"/>
                  <a:pt x="1984247" y="0"/>
                </a:cubicBezTo>
                <a:cubicBezTo>
                  <a:pt x="2310040" y="-68284"/>
                  <a:pt x="2167291" y="5305"/>
                  <a:pt x="2217688" y="0"/>
                </a:cubicBezTo>
                <a:cubicBezTo>
                  <a:pt x="2268085" y="-5305"/>
                  <a:pt x="2347854" y="19637"/>
                  <a:pt x="2451129" y="0"/>
                </a:cubicBezTo>
                <a:cubicBezTo>
                  <a:pt x="2554404" y="-19637"/>
                  <a:pt x="2929571" y="13690"/>
                  <a:pt x="3151451" y="0"/>
                </a:cubicBezTo>
                <a:cubicBezTo>
                  <a:pt x="3373331" y="-13690"/>
                  <a:pt x="3420554" y="17026"/>
                  <a:pt x="3501612" y="0"/>
                </a:cubicBezTo>
                <a:cubicBezTo>
                  <a:pt x="3582670" y="-17026"/>
                  <a:pt x="4037650" y="17468"/>
                  <a:pt x="4201935" y="0"/>
                </a:cubicBezTo>
                <a:cubicBezTo>
                  <a:pt x="4366220" y="-17468"/>
                  <a:pt x="4556450" y="21696"/>
                  <a:pt x="4902257" y="0"/>
                </a:cubicBezTo>
                <a:cubicBezTo>
                  <a:pt x="5248064" y="-21696"/>
                  <a:pt x="5222380" y="9457"/>
                  <a:pt x="5369139" y="0"/>
                </a:cubicBezTo>
                <a:cubicBezTo>
                  <a:pt x="5515898" y="-9457"/>
                  <a:pt x="5623798" y="29910"/>
                  <a:pt x="5719300" y="0"/>
                </a:cubicBezTo>
                <a:cubicBezTo>
                  <a:pt x="5814802" y="-29910"/>
                  <a:pt x="6049862" y="43099"/>
                  <a:pt x="6186182" y="0"/>
                </a:cubicBezTo>
                <a:cubicBezTo>
                  <a:pt x="6322502" y="-43099"/>
                  <a:pt x="6666343" y="33833"/>
                  <a:pt x="7003225" y="0"/>
                </a:cubicBezTo>
                <a:cubicBezTo>
                  <a:pt x="7340107" y="-33833"/>
                  <a:pt x="7259465" y="49260"/>
                  <a:pt x="7470106" y="0"/>
                </a:cubicBezTo>
                <a:cubicBezTo>
                  <a:pt x="7680747" y="-49260"/>
                  <a:pt x="7778667" y="47158"/>
                  <a:pt x="8053708" y="0"/>
                </a:cubicBezTo>
                <a:cubicBezTo>
                  <a:pt x="8328749" y="-47158"/>
                  <a:pt x="8491144" y="3783"/>
                  <a:pt x="8754031" y="0"/>
                </a:cubicBezTo>
                <a:cubicBezTo>
                  <a:pt x="9016918" y="-3783"/>
                  <a:pt x="9197126" y="1147"/>
                  <a:pt x="9337633" y="0"/>
                </a:cubicBezTo>
                <a:cubicBezTo>
                  <a:pt x="9478140" y="-1147"/>
                  <a:pt x="9569549" y="20163"/>
                  <a:pt x="9687794" y="0"/>
                </a:cubicBezTo>
                <a:cubicBezTo>
                  <a:pt x="9806039" y="-20163"/>
                  <a:pt x="10108919" y="65777"/>
                  <a:pt x="10504837" y="0"/>
                </a:cubicBezTo>
                <a:cubicBezTo>
                  <a:pt x="10900755" y="-65777"/>
                  <a:pt x="11189545" y="6013"/>
                  <a:pt x="11672041" y="0"/>
                </a:cubicBezTo>
                <a:cubicBezTo>
                  <a:pt x="11690758" y="153731"/>
                  <a:pt x="11654023" y="241868"/>
                  <a:pt x="11672041" y="462731"/>
                </a:cubicBezTo>
                <a:cubicBezTo>
                  <a:pt x="11690059" y="683594"/>
                  <a:pt x="11649760" y="802452"/>
                  <a:pt x="11672041" y="925461"/>
                </a:cubicBezTo>
                <a:cubicBezTo>
                  <a:pt x="11694322" y="1048470"/>
                  <a:pt x="11645156" y="1383017"/>
                  <a:pt x="11672041" y="1518705"/>
                </a:cubicBezTo>
                <a:cubicBezTo>
                  <a:pt x="11698926" y="1654393"/>
                  <a:pt x="11657856" y="1951422"/>
                  <a:pt x="11672041" y="2242463"/>
                </a:cubicBezTo>
                <a:cubicBezTo>
                  <a:pt x="11686226" y="2533504"/>
                  <a:pt x="11616658" y="2615164"/>
                  <a:pt x="11672041" y="2770451"/>
                </a:cubicBezTo>
                <a:cubicBezTo>
                  <a:pt x="11727424" y="2925738"/>
                  <a:pt x="11638464" y="3087665"/>
                  <a:pt x="11672041" y="3167924"/>
                </a:cubicBezTo>
                <a:cubicBezTo>
                  <a:pt x="11705618" y="3248183"/>
                  <a:pt x="11627857" y="3552771"/>
                  <a:pt x="11672041" y="3695912"/>
                </a:cubicBezTo>
                <a:cubicBezTo>
                  <a:pt x="11716225" y="3839053"/>
                  <a:pt x="11621057" y="4009732"/>
                  <a:pt x="11672041" y="4158642"/>
                </a:cubicBezTo>
                <a:cubicBezTo>
                  <a:pt x="11723025" y="4307552"/>
                  <a:pt x="11651959" y="4485699"/>
                  <a:pt x="11672041" y="4751887"/>
                </a:cubicBezTo>
                <a:cubicBezTo>
                  <a:pt x="11692123" y="5018075"/>
                  <a:pt x="11645777" y="5031827"/>
                  <a:pt x="11672041" y="5214617"/>
                </a:cubicBezTo>
                <a:cubicBezTo>
                  <a:pt x="11698305" y="5397407"/>
                  <a:pt x="11671162" y="5511441"/>
                  <a:pt x="11672041" y="5612091"/>
                </a:cubicBezTo>
                <a:cubicBezTo>
                  <a:pt x="11672920" y="5712741"/>
                  <a:pt x="11624786" y="5857931"/>
                  <a:pt x="11672041" y="6009564"/>
                </a:cubicBezTo>
                <a:cubicBezTo>
                  <a:pt x="11719296" y="6161197"/>
                  <a:pt x="11671002" y="6342981"/>
                  <a:pt x="11672041" y="6525687"/>
                </a:cubicBezTo>
                <a:cubicBezTo>
                  <a:pt x="11540047" y="6569974"/>
                  <a:pt x="11408563" y="6482103"/>
                  <a:pt x="11205159" y="6525687"/>
                </a:cubicBezTo>
                <a:cubicBezTo>
                  <a:pt x="11001755" y="6569271"/>
                  <a:pt x="11071765" y="6519291"/>
                  <a:pt x="10971719" y="6525687"/>
                </a:cubicBezTo>
                <a:cubicBezTo>
                  <a:pt x="10871673" y="6532083"/>
                  <a:pt x="10736588" y="6503500"/>
                  <a:pt x="10621557" y="6525687"/>
                </a:cubicBezTo>
                <a:cubicBezTo>
                  <a:pt x="10506526" y="6547874"/>
                  <a:pt x="10499692" y="6513895"/>
                  <a:pt x="10388116" y="6525687"/>
                </a:cubicBezTo>
                <a:cubicBezTo>
                  <a:pt x="10276540" y="6537479"/>
                  <a:pt x="9854114" y="6487847"/>
                  <a:pt x="9571074" y="6525687"/>
                </a:cubicBezTo>
                <a:cubicBezTo>
                  <a:pt x="9288034" y="6563527"/>
                  <a:pt x="9206779" y="6491441"/>
                  <a:pt x="8987472" y="6525687"/>
                </a:cubicBezTo>
                <a:cubicBezTo>
                  <a:pt x="8768165" y="6559933"/>
                  <a:pt x="8547097" y="6462419"/>
                  <a:pt x="8170429" y="6525687"/>
                </a:cubicBezTo>
                <a:cubicBezTo>
                  <a:pt x="7793761" y="6588955"/>
                  <a:pt x="8018177" y="6499977"/>
                  <a:pt x="7936988" y="6525687"/>
                </a:cubicBezTo>
                <a:cubicBezTo>
                  <a:pt x="7855799" y="6551397"/>
                  <a:pt x="7522544" y="6518668"/>
                  <a:pt x="7236665" y="6525687"/>
                </a:cubicBezTo>
                <a:cubicBezTo>
                  <a:pt x="6950786" y="6532706"/>
                  <a:pt x="7070397" y="6515355"/>
                  <a:pt x="7003225" y="6525687"/>
                </a:cubicBezTo>
                <a:cubicBezTo>
                  <a:pt x="6936053" y="6536019"/>
                  <a:pt x="6419462" y="6453993"/>
                  <a:pt x="6186182" y="6525687"/>
                </a:cubicBezTo>
                <a:cubicBezTo>
                  <a:pt x="5952902" y="6597381"/>
                  <a:pt x="5832804" y="6509115"/>
                  <a:pt x="5485859" y="6525687"/>
                </a:cubicBezTo>
                <a:cubicBezTo>
                  <a:pt x="5138914" y="6542259"/>
                  <a:pt x="5109015" y="6500689"/>
                  <a:pt x="4902257" y="6525687"/>
                </a:cubicBezTo>
                <a:cubicBezTo>
                  <a:pt x="4695499" y="6550685"/>
                  <a:pt x="4317948" y="6452625"/>
                  <a:pt x="4085214" y="6525687"/>
                </a:cubicBezTo>
                <a:cubicBezTo>
                  <a:pt x="3852480" y="6598749"/>
                  <a:pt x="3931853" y="6520357"/>
                  <a:pt x="3851774" y="6525687"/>
                </a:cubicBezTo>
                <a:cubicBezTo>
                  <a:pt x="3771695" y="6531017"/>
                  <a:pt x="3479602" y="6481197"/>
                  <a:pt x="3151451" y="6525687"/>
                </a:cubicBezTo>
                <a:cubicBezTo>
                  <a:pt x="2823300" y="6570177"/>
                  <a:pt x="2906315" y="6502237"/>
                  <a:pt x="2801290" y="6525687"/>
                </a:cubicBezTo>
                <a:cubicBezTo>
                  <a:pt x="2696265" y="6549137"/>
                  <a:pt x="2308435" y="6495087"/>
                  <a:pt x="2100967" y="6525687"/>
                </a:cubicBezTo>
                <a:cubicBezTo>
                  <a:pt x="1893499" y="6556287"/>
                  <a:pt x="1980438" y="6517219"/>
                  <a:pt x="1867527" y="6525687"/>
                </a:cubicBezTo>
                <a:cubicBezTo>
                  <a:pt x="1754616" y="6534155"/>
                  <a:pt x="1647653" y="6487578"/>
                  <a:pt x="1517365" y="6525687"/>
                </a:cubicBezTo>
                <a:cubicBezTo>
                  <a:pt x="1387077" y="6563796"/>
                  <a:pt x="1108588" y="6460466"/>
                  <a:pt x="817043" y="6525687"/>
                </a:cubicBezTo>
                <a:cubicBezTo>
                  <a:pt x="525498" y="6590908"/>
                  <a:pt x="288962" y="6439390"/>
                  <a:pt x="0" y="6525687"/>
                </a:cubicBezTo>
                <a:cubicBezTo>
                  <a:pt x="-19920" y="6233409"/>
                  <a:pt x="52626" y="6137371"/>
                  <a:pt x="0" y="5932443"/>
                </a:cubicBezTo>
                <a:cubicBezTo>
                  <a:pt x="-52626" y="5727515"/>
                  <a:pt x="52057" y="5604396"/>
                  <a:pt x="0" y="5469712"/>
                </a:cubicBezTo>
                <a:cubicBezTo>
                  <a:pt x="-52057" y="5335028"/>
                  <a:pt x="51893" y="4982115"/>
                  <a:pt x="0" y="4745954"/>
                </a:cubicBezTo>
                <a:cubicBezTo>
                  <a:pt x="-51893" y="4509793"/>
                  <a:pt x="22813" y="4422097"/>
                  <a:pt x="0" y="4283224"/>
                </a:cubicBezTo>
                <a:cubicBezTo>
                  <a:pt x="-22813" y="4144351"/>
                  <a:pt x="43356" y="3859486"/>
                  <a:pt x="0" y="3624723"/>
                </a:cubicBezTo>
                <a:cubicBezTo>
                  <a:pt x="-43356" y="3389960"/>
                  <a:pt x="76446" y="3218329"/>
                  <a:pt x="0" y="2966221"/>
                </a:cubicBezTo>
                <a:cubicBezTo>
                  <a:pt x="-76446" y="2714113"/>
                  <a:pt x="36914" y="2460000"/>
                  <a:pt x="0" y="2307720"/>
                </a:cubicBezTo>
                <a:cubicBezTo>
                  <a:pt x="-36914" y="2155440"/>
                  <a:pt x="62432" y="1922082"/>
                  <a:pt x="0" y="1779733"/>
                </a:cubicBezTo>
                <a:cubicBezTo>
                  <a:pt x="-62432" y="1637384"/>
                  <a:pt x="47414" y="1487417"/>
                  <a:pt x="0" y="1317002"/>
                </a:cubicBezTo>
                <a:cubicBezTo>
                  <a:pt x="-47414" y="1146587"/>
                  <a:pt x="42813" y="874911"/>
                  <a:pt x="0" y="723758"/>
                </a:cubicBezTo>
                <a:cubicBezTo>
                  <a:pt x="-42813" y="572605"/>
                  <a:pt x="70682" y="241522"/>
                  <a:pt x="0" y="0"/>
                </a:cubicBezTo>
                <a:close/>
              </a:path>
            </a:pathLst>
          </a:custGeom>
          <a:noFill/>
          <a:ln w="28575">
            <a:solidFill>
              <a:srgbClr val="E8A721"/>
            </a:solidFill>
            <a:extLst>
              <a:ext uri="{C807C97D-BFC1-408E-A445-0C87EB9F89A2}">
                <ask:lineSketchStyleProps xmlns:ask="http://schemas.microsoft.com/office/drawing/2018/sketchyshapes" sd="397439564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Two palm trees">
            <a:extLst>
              <a:ext uri="{FF2B5EF4-FFF2-40B4-BE49-F238E27FC236}">
                <a16:creationId xmlns:a16="http://schemas.microsoft.com/office/drawing/2014/main" id="{2E6580D5-D576-4F2C-A7F6-91ABC39805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99447" y="-960010"/>
            <a:ext cx="8624833" cy="8624833"/>
          </a:xfrm>
          <a:prstGeom prst="rect">
            <a:avLst/>
          </a:prstGeom>
        </p:spPr>
      </p:pic>
    </p:spTree>
    <p:extLst>
      <p:ext uri="{BB962C8B-B14F-4D97-AF65-F5344CB8AC3E}">
        <p14:creationId xmlns:p14="http://schemas.microsoft.com/office/powerpoint/2010/main" val="2467643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B9666-C8E5-B448-B646-5C49899A64F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70197F3-9650-2007-5D0F-5A075F174440}"/>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75A211-FCC4-27FC-2D35-C766865D7B5F}"/>
              </a:ext>
            </a:extLst>
          </p:cNvPr>
          <p:cNvSpPr>
            <a:spLocks noGrp="1"/>
          </p:cNvSpPr>
          <p:nvPr>
            <p:ph type="title"/>
          </p:nvPr>
        </p:nvSpPr>
        <p:spPr/>
        <p:txBody>
          <a:bodyPr/>
          <a:lstStyle/>
          <a:p>
            <a:pPr algn="ctr"/>
            <a:r>
              <a:rPr lang="en-US" b="1" dirty="0">
                <a:solidFill>
                  <a:schemeClr val="bg1"/>
                </a:solidFill>
              </a:rPr>
              <a:t>TRIVIA QUESTION #2: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400BD6A5-7580-FA78-3679-62C88CB455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377803A-F809-3D10-210A-AA40530797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FF47B08B-7547-F480-0856-765211C08B44}"/>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10</a:t>
            </a:fld>
            <a:endParaRPr lang="en-US" dirty="0"/>
          </a:p>
        </p:txBody>
      </p:sp>
      <p:sp>
        <p:nvSpPr>
          <p:cNvPr id="11" name="Content Placeholder 2">
            <a:extLst>
              <a:ext uri="{FF2B5EF4-FFF2-40B4-BE49-F238E27FC236}">
                <a16:creationId xmlns:a16="http://schemas.microsoft.com/office/drawing/2014/main" id="{556055F6-2BD3-F512-EB78-95128F67825D}"/>
              </a:ext>
            </a:extLst>
          </p:cNvPr>
          <p:cNvSpPr>
            <a:spLocks noGrp="1"/>
          </p:cNvSpPr>
          <p:nvPr>
            <p:ph idx="1"/>
          </p:nvPr>
        </p:nvSpPr>
        <p:spPr>
          <a:xfrm>
            <a:off x="838200" y="2055812"/>
            <a:ext cx="10515600" cy="2944813"/>
          </a:xfrm>
        </p:spPr>
        <p:txBody>
          <a:bodyPr>
            <a:noAutofit/>
          </a:bodyPr>
          <a:lstStyle/>
          <a:p>
            <a:pPr marL="0" indent="0">
              <a:buNone/>
            </a:pPr>
            <a:r>
              <a:rPr lang="en-US" sz="2400" b="1" dirty="0"/>
              <a:t>What year was Aspire of WNY (formerly United Cerebral Palsy Association of WNY) formed?</a:t>
            </a:r>
          </a:p>
          <a:p>
            <a:pPr marL="0" indent="0">
              <a:buNone/>
            </a:pPr>
            <a:endParaRPr lang="en-US" sz="2400" dirty="0"/>
          </a:p>
          <a:p>
            <a:pPr marL="457200" indent="-457200">
              <a:buFont typeface="+mj-lt"/>
              <a:buAutoNum type="alphaUcPeriod"/>
            </a:pPr>
            <a:r>
              <a:rPr lang="en-US" sz="2400" dirty="0"/>
              <a:t>1942</a:t>
            </a:r>
          </a:p>
          <a:p>
            <a:pPr marL="457200" indent="-457200">
              <a:buFont typeface="+mj-lt"/>
              <a:buAutoNum type="alphaUcPeriod"/>
            </a:pPr>
            <a:r>
              <a:rPr lang="en-US" sz="2400" dirty="0"/>
              <a:t>1945</a:t>
            </a:r>
          </a:p>
          <a:p>
            <a:pPr marL="457200" indent="-457200">
              <a:buFont typeface="+mj-lt"/>
              <a:buAutoNum type="alphaUcPeriod"/>
            </a:pPr>
            <a:r>
              <a:rPr lang="en-US" sz="2400" dirty="0">
                <a:highlight>
                  <a:srgbClr val="E8A721"/>
                </a:highlight>
              </a:rPr>
              <a:t>1947</a:t>
            </a:r>
          </a:p>
        </p:txBody>
      </p:sp>
    </p:spTree>
    <p:extLst>
      <p:ext uri="{BB962C8B-B14F-4D97-AF65-F5344CB8AC3E}">
        <p14:creationId xmlns:p14="http://schemas.microsoft.com/office/powerpoint/2010/main" val="16890361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0DA4A-6796-8931-ADB4-2DB61312613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C0D79D1-8B08-FC0D-E2F4-1DF452A8CF16}"/>
              </a:ext>
            </a:extLst>
          </p:cNvPr>
          <p:cNvSpPr/>
          <p:nvPr/>
        </p:nvSpPr>
        <p:spPr>
          <a:xfrm>
            <a:off x="-2" y="0"/>
            <a:ext cx="12192000" cy="5607424"/>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6BF1CE4C-1BC4-8BA6-2D1E-7F524E683C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8E2C51A-2AD9-324D-65E3-57D69F9E8B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31B6FF13-8C63-120C-851D-43C678195DF3}"/>
              </a:ext>
            </a:extLst>
          </p:cNvPr>
          <p:cNvSpPr txBox="1"/>
          <p:nvPr/>
        </p:nvSpPr>
        <p:spPr>
          <a:xfrm>
            <a:off x="521859" y="501161"/>
            <a:ext cx="11148277" cy="1754326"/>
          </a:xfrm>
          <a:prstGeom prst="rect">
            <a:avLst/>
          </a:prstGeom>
          <a:noFill/>
        </p:spPr>
        <p:txBody>
          <a:bodyPr wrap="square" rtlCol="0">
            <a:spAutoFit/>
          </a:bodyPr>
          <a:lstStyle/>
          <a:p>
            <a:pPr algn="ctr"/>
            <a:r>
              <a:rPr lang="en-US" sz="2000" b="1" dirty="0">
                <a:solidFill>
                  <a:schemeClr val="bg1"/>
                </a:solidFill>
                <a:highlight>
                  <a:srgbClr val="E8A721"/>
                </a:highlight>
              </a:rPr>
              <a:t>OASIS PORTAL + HOMEWORK</a:t>
            </a:r>
          </a:p>
          <a:p>
            <a:pPr algn="ctr"/>
            <a:r>
              <a:rPr lang="en-US" sz="4400" b="1" dirty="0">
                <a:solidFill>
                  <a:schemeClr val="bg1"/>
                </a:solidFill>
              </a:rPr>
              <a:t>This is about today AND </a:t>
            </a:r>
            <a:br>
              <a:rPr lang="en-US" sz="4400" b="1" dirty="0">
                <a:solidFill>
                  <a:schemeClr val="bg1"/>
                </a:solidFill>
              </a:rPr>
            </a:br>
            <a:r>
              <a:rPr lang="en-US" sz="4400" b="1" dirty="0">
                <a:solidFill>
                  <a:schemeClr val="bg1"/>
                </a:solidFill>
              </a:rPr>
              <a:t>all of our tomorrows.</a:t>
            </a:r>
          </a:p>
        </p:txBody>
      </p:sp>
      <p:sp>
        <p:nvSpPr>
          <p:cNvPr id="2" name="Slide Number Placeholder 1">
            <a:extLst>
              <a:ext uri="{FF2B5EF4-FFF2-40B4-BE49-F238E27FC236}">
                <a16:creationId xmlns:a16="http://schemas.microsoft.com/office/drawing/2014/main" id="{9888938D-E527-9691-C3EA-FCBB9D64C6ED}"/>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100</a:t>
            </a:fld>
            <a:endParaRPr lang="en-US" dirty="0"/>
          </a:p>
        </p:txBody>
      </p:sp>
      <p:sp>
        <p:nvSpPr>
          <p:cNvPr id="8" name="TextBox 7">
            <a:extLst>
              <a:ext uri="{FF2B5EF4-FFF2-40B4-BE49-F238E27FC236}">
                <a16:creationId xmlns:a16="http://schemas.microsoft.com/office/drawing/2014/main" id="{6768D1FE-58D5-E41C-50A2-CE64068E94F2}"/>
              </a:ext>
            </a:extLst>
          </p:cNvPr>
          <p:cNvSpPr txBox="1"/>
          <p:nvPr/>
        </p:nvSpPr>
        <p:spPr>
          <a:xfrm>
            <a:off x="239302" y="2361795"/>
            <a:ext cx="7506204" cy="3077766"/>
          </a:xfrm>
          <a:prstGeom prst="rect">
            <a:avLst/>
          </a:prstGeom>
          <a:noFill/>
        </p:spPr>
        <p:txBody>
          <a:bodyPr wrap="square">
            <a:spAutoFit/>
          </a:bodyPr>
          <a:lstStyle/>
          <a:p>
            <a:r>
              <a:rPr lang="en-US" b="1" dirty="0">
                <a:solidFill>
                  <a:schemeClr val="bg1"/>
                </a:solidFill>
                <a:effectLst/>
              </a:rPr>
              <a:t>The Manual of Me Assignment</a:t>
            </a:r>
          </a:p>
          <a:p>
            <a:pPr marL="285750" indent="-285750">
              <a:buFont typeface="Arial" panose="020B0604020202020204" pitchFamily="34" charset="0"/>
              <a:buChar char="•"/>
            </a:pPr>
            <a:r>
              <a:rPr lang="en-US" sz="1600" dirty="0">
                <a:solidFill>
                  <a:schemeClr val="bg1"/>
                </a:solidFill>
              </a:rPr>
              <a:t>See handout</a:t>
            </a:r>
          </a:p>
          <a:p>
            <a:pPr marL="285750" indent="-285750">
              <a:buFont typeface="Arial" panose="020B0604020202020204" pitchFamily="34" charset="0"/>
              <a:buChar char="•"/>
            </a:pPr>
            <a:r>
              <a:rPr lang="en-US" sz="1600" dirty="0">
                <a:solidFill>
                  <a:schemeClr val="bg1"/>
                </a:solidFill>
                <a:effectLst/>
              </a:rPr>
              <a:t>A personal user manual is a short, structured guide that introduces your unique working style, preferences, values, and communication needs to your team.</a:t>
            </a:r>
          </a:p>
          <a:p>
            <a:pPr marL="285750" indent="-285750">
              <a:buFont typeface="Arial" panose="020B0604020202020204" pitchFamily="34" charset="0"/>
              <a:buChar char="•"/>
            </a:pPr>
            <a:r>
              <a:rPr lang="en-US" sz="1600" dirty="0">
                <a:solidFill>
                  <a:schemeClr val="bg1"/>
                </a:solidFill>
                <a:effectLst/>
              </a:rPr>
              <a:t>It removes the guesswork from collaboration and fast-tracks psychological safety within your department.</a:t>
            </a:r>
          </a:p>
          <a:p>
            <a:pPr marL="285750" indent="-285750">
              <a:buFont typeface="Arial" panose="020B0604020202020204" pitchFamily="34" charset="0"/>
              <a:buChar char="•"/>
            </a:pPr>
            <a:r>
              <a:rPr lang="en-US" sz="1600" dirty="0">
                <a:solidFill>
                  <a:schemeClr val="bg1"/>
                </a:solidFill>
              </a:rPr>
              <a:t>Helps with self-awareness, invisible alignment, and reducing friction between employees, teams, and all levels of an organization</a:t>
            </a:r>
          </a:p>
          <a:p>
            <a:pPr marL="285750" indent="-285750">
              <a:buFont typeface="Arial" panose="020B0604020202020204" pitchFamily="34" charset="0"/>
              <a:buChar char="•"/>
            </a:pPr>
            <a:r>
              <a:rPr lang="en-US" sz="1600" b="1" dirty="0">
                <a:solidFill>
                  <a:schemeClr val="bg1"/>
                </a:solidFill>
                <a:effectLst/>
              </a:rPr>
              <a:t>HOMEWORK: </a:t>
            </a:r>
            <a:r>
              <a:rPr lang="en-US" sz="1600" dirty="0">
                <a:solidFill>
                  <a:schemeClr val="bg1"/>
                </a:solidFill>
                <a:effectLst/>
              </a:rPr>
              <a:t>Go on the onlin</a:t>
            </a:r>
            <a:r>
              <a:rPr lang="en-US" sz="1600" dirty="0">
                <a:solidFill>
                  <a:schemeClr val="bg1"/>
                </a:solidFill>
              </a:rPr>
              <a:t>e portal and submit the results of your worksheet so we can look at our group “Manuals of Me” for the next session. Other questions will also be on the homework assignment to guide you and your team for next steps. </a:t>
            </a:r>
            <a:r>
              <a:rPr lang="en-US" sz="1600" b="1" dirty="0">
                <a:solidFill>
                  <a:schemeClr val="bg1"/>
                </a:solidFill>
                <a:highlight>
                  <a:srgbClr val="E8A721"/>
                </a:highlight>
              </a:rPr>
              <a:t>Due by July 31</a:t>
            </a:r>
            <a:r>
              <a:rPr lang="en-US" sz="1600" b="1" baseline="30000" dirty="0">
                <a:solidFill>
                  <a:schemeClr val="bg1"/>
                </a:solidFill>
                <a:highlight>
                  <a:srgbClr val="E8A721"/>
                </a:highlight>
              </a:rPr>
              <a:t>st</a:t>
            </a:r>
            <a:r>
              <a:rPr lang="en-US" sz="1600" b="1" dirty="0">
                <a:solidFill>
                  <a:schemeClr val="bg1"/>
                </a:solidFill>
                <a:highlight>
                  <a:srgbClr val="E8A721"/>
                </a:highlight>
              </a:rPr>
              <a:t>, 2026.</a:t>
            </a:r>
            <a:endParaRPr lang="en-US" sz="1600" b="1" dirty="0">
              <a:solidFill>
                <a:schemeClr val="bg1"/>
              </a:solidFill>
              <a:effectLst/>
              <a:highlight>
                <a:srgbClr val="E8A721"/>
              </a:highlight>
            </a:endParaRPr>
          </a:p>
        </p:txBody>
      </p:sp>
      <p:pic>
        <p:nvPicPr>
          <p:cNvPr id="10" name="Picture 9">
            <a:extLst>
              <a:ext uri="{FF2B5EF4-FFF2-40B4-BE49-F238E27FC236}">
                <a16:creationId xmlns:a16="http://schemas.microsoft.com/office/drawing/2014/main" id="{5F5424EE-DC94-769C-EF0D-F26B02F377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0357" y="2586469"/>
            <a:ext cx="2689972" cy="2689972"/>
          </a:xfrm>
          <a:prstGeom prst="rect">
            <a:avLst/>
          </a:prstGeom>
        </p:spPr>
      </p:pic>
      <p:sp>
        <p:nvSpPr>
          <p:cNvPr id="12" name="TextBox 11">
            <a:extLst>
              <a:ext uri="{FF2B5EF4-FFF2-40B4-BE49-F238E27FC236}">
                <a16:creationId xmlns:a16="http://schemas.microsoft.com/office/drawing/2014/main" id="{C99C716B-0AB3-CB63-970F-16FFC4AB60BC}"/>
              </a:ext>
            </a:extLst>
          </p:cNvPr>
          <p:cNvSpPr txBox="1"/>
          <p:nvPr/>
        </p:nvSpPr>
        <p:spPr>
          <a:xfrm>
            <a:off x="8910355" y="2120115"/>
            <a:ext cx="2689973" cy="338554"/>
          </a:xfrm>
          <a:prstGeom prst="rect">
            <a:avLst/>
          </a:prstGeom>
          <a:noFill/>
        </p:spPr>
        <p:txBody>
          <a:bodyPr wrap="square">
            <a:spAutoFit/>
          </a:bodyPr>
          <a:lstStyle/>
          <a:p>
            <a:pPr algn="ctr"/>
            <a:r>
              <a:rPr lang="en-US" sz="1600" b="1" dirty="0">
                <a:solidFill>
                  <a:schemeClr val="bg1"/>
                </a:solidFill>
                <a:highlight>
                  <a:srgbClr val="E8A721"/>
                </a:highlight>
              </a:rPr>
              <a:t>SCAN TO ACCESS PORTAL</a:t>
            </a:r>
          </a:p>
        </p:txBody>
      </p:sp>
    </p:spTree>
    <p:extLst>
      <p:ext uri="{BB962C8B-B14F-4D97-AF65-F5344CB8AC3E}">
        <p14:creationId xmlns:p14="http://schemas.microsoft.com/office/powerpoint/2010/main" val="53011873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8D93BB9-0FF6-1C52-E2CD-B83C757340F0}"/>
              </a:ext>
            </a:extLst>
          </p:cNvPr>
          <p:cNvSpPr/>
          <p:nvPr/>
        </p:nvSpPr>
        <p:spPr>
          <a:xfrm>
            <a:off x="259979" y="166157"/>
            <a:ext cx="11672041" cy="3419804"/>
          </a:xfrm>
          <a:custGeom>
            <a:avLst/>
            <a:gdLst>
              <a:gd name="csX0" fmla="*/ 0 w 11672041"/>
              <a:gd name="csY0" fmla="*/ 0 h 3419804"/>
              <a:gd name="csX1" fmla="*/ 700322 w 11672041"/>
              <a:gd name="csY1" fmla="*/ 0 h 3419804"/>
              <a:gd name="csX2" fmla="*/ 1283925 w 11672041"/>
              <a:gd name="csY2" fmla="*/ 0 h 3419804"/>
              <a:gd name="csX3" fmla="*/ 1750806 w 11672041"/>
              <a:gd name="csY3" fmla="*/ 0 h 3419804"/>
              <a:gd name="csX4" fmla="*/ 1984247 w 11672041"/>
              <a:gd name="csY4" fmla="*/ 0 h 3419804"/>
              <a:gd name="csX5" fmla="*/ 2567849 w 11672041"/>
              <a:gd name="csY5" fmla="*/ 0 h 3419804"/>
              <a:gd name="csX6" fmla="*/ 3268171 w 11672041"/>
              <a:gd name="csY6" fmla="*/ 0 h 3419804"/>
              <a:gd name="csX7" fmla="*/ 3618333 w 11672041"/>
              <a:gd name="csY7" fmla="*/ 0 h 3419804"/>
              <a:gd name="csX8" fmla="*/ 3851774 w 11672041"/>
              <a:gd name="csY8" fmla="*/ 0 h 3419804"/>
              <a:gd name="csX9" fmla="*/ 4552096 w 11672041"/>
              <a:gd name="csY9" fmla="*/ 0 h 3419804"/>
              <a:gd name="csX10" fmla="*/ 5135698 w 11672041"/>
              <a:gd name="csY10" fmla="*/ 0 h 3419804"/>
              <a:gd name="csX11" fmla="*/ 5836021 w 11672041"/>
              <a:gd name="csY11" fmla="*/ 0 h 3419804"/>
              <a:gd name="csX12" fmla="*/ 6419623 w 11672041"/>
              <a:gd name="csY12" fmla="*/ 0 h 3419804"/>
              <a:gd name="csX13" fmla="*/ 6769784 w 11672041"/>
              <a:gd name="csY13" fmla="*/ 0 h 3419804"/>
              <a:gd name="csX14" fmla="*/ 7470106 w 11672041"/>
              <a:gd name="csY14" fmla="*/ 0 h 3419804"/>
              <a:gd name="csX15" fmla="*/ 7936988 w 11672041"/>
              <a:gd name="csY15" fmla="*/ 0 h 3419804"/>
              <a:gd name="csX16" fmla="*/ 8287149 w 11672041"/>
              <a:gd name="csY16" fmla="*/ 0 h 3419804"/>
              <a:gd name="csX17" fmla="*/ 8520590 w 11672041"/>
              <a:gd name="csY17" fmla="*/ 0 h 3419804"/>
              <a:gd name="csX18" fmla="*/ 8870751 w 11672041"/>
              <a:gd name="csY18" fmla="*/ 0 h 3419804"/>
              <a:gd name="csX19" fmla="*/ 9571074 w 11672041"/>
              <a:gd name="csY19" fmla="*/ 0 h 3419804"/>
              <a:gd name="csX20" fmla="*/ 9804514 w 11672041"/>
              <a:gd name="csY20" fmla="*/ 0 h 3419804"/>
              <a:gd name="csX21" fmla="*/ 10621557 w 11672041"/>
              <a:gd name="csY21" fmla="*/ 0 h 3419804"/>
              <a:gd name="csX22" fmla="*/ 11672041 w 11672041"/>
              <a:gd name="csY22" fmla="*/ 0 h 3419804"/>
              <a:gd name="csX23" fmla="*/ 11672041 w 11672041"/>
              <a:gd name="csY23" fmla="*/ 535769 h 3419804"/>
              <a:gd name="csX24" fmla="*/ 11672041 w 11672041"/>
              <a:gd name="csY24" fmla="*/ 1037341 h 3419804"/>
              <a:gd name="csX25" fmla="*/ 11672041 w 11672041"/>
              <a:gd name="csY25" fmla="*/ 1538912 h 3419804"/>
              <a:gd name="csX26" fmla="*/ 11672041 w 11672041"/>
              <a:gd name="csY26" fmla="*/ 2143077 h 3419804"/>
              <a:gd name="csX27" fmla="*/ 11672041 w 11672041"/>
              <a:gd name="csY27" fmla="*/ 2713045 h 3419804"/>
              <a:gd name="csX28" fmla="*/ 11672041 w 11672041"/>
              <a:gd name="csY28" fmla="*/ 3419804 h 3419804"/>
              <a:gd name="csX29" fmla="*/ 11088439 w 11672041"/>
              <a:gd name="csY29" fmla="*/ 3419804 h 3419804"/>
              <a:gd name="csX30" fmla="*/ 10504837 w 11672041"/>
              <a:gd name="csY30" fmla="*/ 3419804 h 3419804"/>
              <a:gd name="csX31" fmla="*/ 9687794 w 11672041"/>
              <a:gd name="csY31" fmla="*/ 3419804 h 3419804"/>
              <a:gd name="csX32" fmla="*/ 9220912 w 11672041"/>
              <a:gd name="csY32" fmla="*/ 3419804 h 3419804"/>
              <a:gd name="csX33" fmla="*/ 8403870 w 11672041"/>
              <a:gd name="csY33" fmla="*/ 3419804 h 3419804"/>
              <a:gd name="csX34" fmla="*/ 7936988 w 11672041"/>
              <a:gd name="csY34" fmla="*/ 3419804 h 3419804"/>
              <a:gd name="csX35" fmla="*/ 7119945 w 11672041"/>
              <a:gd name="csY35" fmla="*/ 3419804 h 3419804"/>
              <a:gd name="csX36" fmla="*/ 6302902 w 11672041"/>
              <a:gd name="csY36" fmla="*/ 3419804 h 3419804"/>
              <a:gd name="csX37" fmla="*/ 5836021 w 11672041"/>
              <a:gd name="csY37" fmla="*/ 3419804 h 3419804"/>
              <a:gd name="csX38" fmla="*/ 5602580 w 11672041"/>
              <a:gd name="csY38" fmla="*/ 3419804 h 3419804"/>
              <a:gd name="csX39" fmla="*/ 5252418 w 11672041"/>
              <a:gd name="csY39" fmla="*/ 3419804 h 3419804"/>
              <a:gd name="csX40" fmla="*/ 4668816 w 11672041"/>
              <a:gd name="csY40" fmla="*/ 3419804 h 3419804"/>
              <a:gd name="csX41" fmla="*/ 3851774 w 11672041"/>
              <a:gd name="csY41" fmla="*/ 3419804 h 3419804"/>
              <a:gd name="csX42" fmla="*/ 3151451 w 11672041"/>
              <a:gd name="csY42" fmla="*/ 3419804 h 3419804"/>
              <a:gd name="csX43" fmla="*/ 2567849 w 11672041"/>
              <a:gd name="csY43" fmla="*/ 3419804 h 3419804"/>
              <a:gd name="csX44" fmla="*/ 1750806 w 11672041"/>
              <a:gd name="csY44" fmla="*/ 3419804 h 3419804"/>
              <a:gd name="csX45" fmla="*/ 1167204 w 11672041"/>
              <a:gd name="csY45" fmla="*/ 3419804 h 3419804"/>
              <a:gd name="csX46" fmla="*/ 0 w 11672041"/>
              <a:gd name="csY46" fmla="*/ 3419804 h 3419804"/>
              <a:gd name="csX47" fmla="*/ 0 w 11672041"/>
              <a:gd name="csY47" fmla="*/ 2781441 h 3419804"/>
              <a:gd name="csX48" fmla="*/ 0 w 11672041"/>
              <a:gd name="csY48" fmla="*/ 2177275 h 3419804"/>
              <a:gd name="csX49" fmla="*/ 0 w 11672041"/>
              <a:gd name="csY49" fmla="*/ 1538912 h 3419804"/>
              <a:gd name="csX50" fmla="*/ 0 w 11672041"/>
              <a:gd name="csY50" fmla="*/ 968944 h 3419804"/>
              <a:gd name="csX51" fmla="*/ 0 w 11672041"/>
              <a:gd name="csY51" fmla="*/ 0 h 34198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1672041" h="3419804" fill="none" extrusionOk="0">
                <a:moveTo>
                  <a:pt x="0" y="0"/>
                </a:moveTo>
                <a:cubicBezTo>
                  <a:pt x="303650" y="-65968"/>
                  <a:pt x="396388" y="33812"/>
                  <a:pt x="700322" y="0"/>
                </a:cubicBezTo>
                <a:cubicBezTo>
                  <a:pt x="1004256" y="-33812"/>
                  <a:pt x="1022784" y="32"/>
                  <a:pt x="1283925" y="0"/>
                </a:cubicBezTo>
                <a:cubicBezTo>
                  <a:pt x="1545066" y="-32"/>
                  <a:pt x="1534953" y="26164"/>
                  <a:pt x="1750806" y="0"/>
                </a:cubicBezTo>
                <a:cubicBezTo>
                  <a:pt x="1966659" y="-26164"/>
                  <a:pt x="1915442" y="23725"/>
                  <a:pt x="1984247" y="0"/>
                </a:cubicBezTo>
                <a:cubicBezTo>
                  <a:pt x="2053052" y="-23725"/>
                  <a:pt x="2435752" y="62127"/>
                  <a:pt x="2567849" y="0"/>
                </a:cubicBezTo>
                <a:cubicBezTo>
                  <a:pt x="2699946" y="-62127"/>
                  <a:pt x="3081613" y="40998"/>
                  <a:pt x="3268171" y="0"/>
                </a:cubicBezTo>
                <a:cubicBezTo>
                  <a:pt x="3454729" y="-40998"/>
                  <a:pt x="3499691" y="8284"/>
                  <a:pt x="3618333" y="0"/>
                </a:cubicBezTo>
                <a:cubicBezTo>
                  <a:pt x="3736975" y="-8284"/>
                  <a:pt x="3740318" y="16581"/>
                  <a:pt x="3851774" y="0"/>
                </a:cubicBezTo>
                <a:cubicBezTo>
                  <a:pt x="3963230" y="-16581"/>
                  <a:pt x="4207196" y="77017"/>
                  <a:pt x="4552096" y="0"/>
                </a:cubicBezTo>
                <a:cubicBezTo>
                  <a:pt x="4896996" y="-77017"/>
                  <a:pt x="4936706" y="254"/>
                  <a:pt x="5135698" y="0"/>
                </a:cubicBezTo>
                <a:cubicBezTo>
                  <a:pt x="5334690" y="-254"/>
                  <a:pt x="5566020" y="37203"/>
                  <a:pt x="5836021" y="0"/>
                </a:cubicBezTo>
                <a:cubicBezTo>
                  <a:pt x="6106022" y="-37203"/>
                  <a:pt x="6178160" y="8081"/>
                  <a:pt x="6419623" y="0"/>
                </a:cubicBezTo>
                <a:cubicBezTo>
                  <a:pt x="6661086" y="-8081"/>
                  <a:pt x="6628069" y="10539"/>
                  <a:pt x="6769784" y="0"/>
                </a:cubicBezTo>
                <a:cubicBezTo>
                  <a:pt x="6911499" y="-10539"/>
                  <a:pt x="7193553" y="9703"/>
                  <a:pt x="7470106" y="0"/>
                </a:cubicBezTo>
                <a:cubicBezTo>
                  <a:pt x="7746659" y="-9703"/>
                  <a:pt x="7839914" y="8978"/>
                  <a:pt x="7936988" y="0"/>
                </a:cubicBezTo>
                <a:cubicBezTo>
                  <a:pt x="8034062" y="-8978"/>
                  <a:pt x="8199061" y="30324"/>
                  <a:pt x="8287149" y="0"/>
                </a:cubicBezTo>
                <a:cubicBezTo>
                  <a:pt x="8375237" y="-30324"/>
                  <a:pt x="8470669" y="23851"/>
                  <a:pt x="8520590" y="0"/>
                </a:cubicBezTo>
                <a:cubicBezTo>
                  <a:pt x="8570511" y="-23851"/>
                  <a:pt x="8725243" y="38165"/>
                  <a:pt x="8870751" y="0"/>
                </a:cubicBezTo>
                <a:cubicBezTo>
                  <a:pt x="9016259" y="-38165"/>
                  <a:pt x="9389648" y="82436"/>
                  <a:pt x="9571074" y="0"/>
                </a:cubicBezTo>
                <a:cubicBezTo>
                  <a:pt x="9752500" y="-82436"/>
                  <a:pt x="9744275" y="402"/>
                  <a:pt x="9804514" y="0"/>
                </a:cubicBezTo>
                <a:cubicBezTo>
                  <a:pt x="9864753" y="-402"/>
                  <a:pt x="10305107" y="83766"/>
                  <a:pt x="10621557" y="0"/>
                </a:cubicBezTo>
                <a:cubicBezTo>
                  <a:pt x="10938007" y="-83766"/>
                  <a:pt x="11281934" y="10812"/>
                  <a:pt x="11672041" y="0"/>
                </a:cubicBezTo>
                <a:cubicBezTo>
                  <a:pt x="11685357" y="260848"/>
                  <a:pt x="11628309" y="301813"/>
                  <a:pt x="11672041" y="535769"/>
                </a:cubicBezTo>
                <a:cubicBezTo>
                  <a:pt x="11715773" y="769725"/>
                  <a:pt x="11632740" y="812348"/>
                  <a:pt x="11672041" y="1037341"/>
                </a:cubicBezTo>
                <a:cubicBezTo>
                  <a:pt x="11711342" y="1262334"/>
                  <a:pt x="11612914" y="1321998"/>
                  <a:pt x="11672041" y="1538912"/>
                </a:cubicBezTo>
                <a:cubicBezTo>
                  <a:pt x="11731168" y="1755826"/>
                  <a:pt x="11637154" y="1937586"/>
                  <a:pt x="11672041" y="2143077"/>
                </a:cubicBezTo>
                <a:cubicBezTo>
                  <a:pt x="11706928" y="2348568"/>
                  <a:pt x="11660911" y="2581039"/>
                  <a:pt x="11672041" y="2713045"/>
                </a:cubicBezTo>
                <a:cubicBezTo>
                  <a:pt x="11683171" y="2845051"/>
                  <a:pt x="11592390" y="3075457"/>
                  <a:pt x="11672041" y="3419804"/>
                </a:cubicBezTo>
                <a:cubicBezTo>
                  <a:pt x="11537131" y="3440153"/>
                  <a:pt x="11254215" y="3386624"/>
                  <a:pt x="11088439" y="3419804"/>
                </a:cubicBezTo>
                <a:cubicBezTo>
                  <a:pt x="10922663" y="3452984"/>
                  <a:pt x="10702237" y="3386661"/>
                  <a:pt x="10504837" y="3419804"/>
                </a:cubicBezTo>
                <a:cubicBezTo>
                  <a:pt x="10307437" y="3452947"/>
                  <a:pt x="10071296" y="3354205"/>
                  <a:pt x="9687794" y="3419804"/>
                </a:cubicBezTo>
                <a:cubicBezTo>
                  <a:pt x="9304292" y="3485403"/>
                  <a:pt x="9369382" y="3404069"/>
                  <a:pt x="9220912" y="3419804"/>
                </a:cubicBezTo>
                <a:cubicBezTo>
                  <a:pt x="9072442" y="3435539"/>
                  <a:pt x="8626022" y="3356775"/>
                  <a:pt x="8403870" y="3419804"/>
                </a:cubicBezTo>
                <a:cubicBezTo>
                  <a:pt x="8181718" y="3482833"/>
                  <a:pt x="8078625" y="3415266"/>
                  <a:pt x="7936988" y="3419804"/>
                </a:cubicBezTo>
                <a:cubicBezTo>
                  <a:pt x="7795351" y="3424342"/>
                  <a:pt x="7284677" y="3342761"/>
                  <a:pt x="7119945" y="3419804"/>
                </a:cubicBezTo>
                <a:cubicBezTo>
                  <a:pt x="6955213" y="3496847"/>
                  <a:pt x="6567667" y="3370998"/>
                  <a:pt x="6302902" y="3419804"/>
                </a:cubicBezTo>
                <a:cubicBezTo>
                  <a:pt x="6038137" y="3468610"/>
                  <a:pt x="5934208" y="3391274"/>
                  <a:pt x="5836021" y="3419804"/>
                </a:cubicBezTo>
                <a:cubicBezTo>
                  <a:pt x="5737834" y="3448334"/>
                  <a:pt x="5682766" y="3404557"/>
                  <a:pt x="5602580" y="3419804"/>
                </a:cubicBezTo>
                <a:cubicBezTo>
                  <a:pt x="5522394" y="3435051"/>
                  <a:pt x="5405126" y="3378661"/>
                  <a:pt x="5252418" y="3419804"/>
                </a:cubicBezTo>
                <a:cubicBezTo>
                  <a:pt x="5099710" y="3460947"/>
                  <a:pt x="4917220" y="3383462"/>
                  <a:pt x="4668816" y="3419804"/>
                </a:cubicBezTo>
                <a:cubicBezTo>
                  <a:pt x="4420412" y="3456146"/>
                  <a:pt x="4102734" y="3376224"/>
                  <a:pt x="3851774" y="3419804"/>
                </a:cubicBezTo>
                <a:cubicBezTo>
                  <a:pt x="3600814" y="3463384"/>
                  <a:pt x="3469507" y="3346620"/>
                  <a:pt x="3151451" y="3419804"/>
                </a:cubicBezTo>
                <a:cubicBezTo>
                  <a:pt x="2833395" y="3492988"/>
                  <a:pt x="2828127" y="3378262"/>
                  <a:pt x="2567849" y="3419804"/>
                </a:cubicBezTo>
                <a:cubicBezTo>
                  <a:pt x="2307571" y="3461346"/>
                  <a:pt x="2158506" y="3382495"/>
                  <a:pt x="1750806" y="3419804"/>
                </a:cubicBezTo>
                <a:cubicBezTo>
                  <a:pt x="1343106" y="3457113"/>
                  <a:pt x="1347945" y="3404877"/>
                  <a:pt x="1167204" y="3419804"/>
                </a:cubicBezTo>
                <a:cubicBezTo>
                  <a:pt x="986463" y="3434731"/>
                  <a:pt x="394558" y="3370865"/>
                  <a:pt x="0" y="3419804"/>
                </a:cubicBezTo>
                <a:cubicBezTo>
                  <a:pt x="-40889" y="3241519"/>
                  <a:pt x="65903" y="3043158"/>
                  <a:pt x="0" y="2781441"/>
                </a:cubicBezTo>
                <a:cubicBezTo>
                  <a:pt x="-65903" y="2519724"/>
                  <a:pt x="72144" y="2381228"/>
                  <a:pt x="0" y="2177275"/>
                </a:cubicBezTo>
                <a:cubicBezTo>
                  <a:pt x="-72144" y="1973322"/>
                  <a:pt x="30898" y="1785820"/>
                  <a:pt x="0" y="1538912"/>
                </a:cubicBezTo>
                <a:cubicBezTo>
                  <a:pt x="-30898" y="1292004"/>
                  <a:pt x="38499" y="1150915"/>
                  <a:pt x="0" y="968944"/>
                </a:cubicBezTo>
                <a:cubicBezTo>
                  <a:pt x="-38499" y="786973"/>
                  <a:pt x="34419" y="380748"/>
                  <a:pt x="0" y="0"/>
                </a:cubicBezTo>
                <a:close/>
              </a:path>
              <a:path w="11672041" h="3419804" stroke="0" extrusionOk="0">
                <a:moveTo>
                  <a:pt x="0" y="0"/>
                </a:moveTo>
                <a:cubicBezTo>
                  <a:pt x="69954" y="-27337"/>
                  <a:pt x="157852" y="19842"/>
                  <a:pt x="233441" y="0"/>
                </a:cubicBezTo>
                <a:cubicBezTo>
                  <a:pt x="309030" y="-19842"/>
                  <a:pt x="419079" y="15379"/>
                  <a:pt x="583602" y="0"/>
                </a:cubicBezTo>
                <a:cubicBezTo>
                  <a:pt x="748125" y="-15379"/>
                  <a:pt x="834244" y="29900"/>
                  <a:pt x="1050484" y="0"/>
                </a:cubicBezTo>
                <a:cubicBezTo>
                  <a:pt x="1266724" y="-29900"/>
                  <a:pt x="1235257" y="6359"/>
                  <a:pt x="1283925" y="0"/>
                </a:cubicBezTo>
                <a:cubicBezTo>
                  <a:pt x="1332593" y="-6359"/>
                  <a:pt x="1658454" y="68284"/>
                  <a:pt x="1984247" y="0"/>
                </a:cubicBezTo>
                <a:cubicBezTo>
                  <a:pt x="2310040" y="-68284"/>
                  <a:pt x="2167291" y="5305"/>
                  <a:pt x="2217688" y="0"/>
                </a:cubicBezTo>
                <a:cubicBezTo>
                  <a:pt x="2268085" y="-5305"/>
                  <a:pt x="2347854" y="19637"/>
                  <a:pt x="2451129" y="0"/>
                </a:cubicBezTo>
                <a:cubicBezTo>
                  <a:pt x="2554404" y="-19637"/>
                  <a:pt x="2929571" y="13690"/>
                  <a:pt x="3151451" y="0"/>
                </a:cubicBezTo>
                <a:cubicBezTo>
                  <a:pt x="3373331" y="-13690"/>
                  <a:pt x="3420554" y="17026"/>
                  <a:pt x="3501612" y="0"/>
                </a:cubicBezTo>
                <a:cubicBezTo>
                  <a:pt x="3582670" y="-17026"/>
                  <a:pt x="4037650" y="17468"/>
                  <a:pt x="4201935" y="0"/>
                </a:cubicBezTo>
                <a:cubicBezTo>
                  <a:pt x="4366220" y="-17468"/>
                  <a:pt x="4556450" y="21696"/>
                  <a:pt x="4902257" y="0"/>
                </a:cubicBezTo>
                <a:cubicBezTo>
                  <a:pt x="5248064" y="-21696"/>
                  <a:pt x="5222380" y="9457"/>
                  <a:pt x="5369139" y="0"/>
                </a:cubicBezTo>
                <a:cubicBezTo>
                  <a:pt x="5515898" y="-9457"/>
                  <a:pt x="5623798" y="29910"/>
                  <a:pt x="5719300" y="0"/>
                </a:cubicBezTo>
                <a:cubicBezTo>
                  <a:pt x="5814802" y="-29910"/>
                  <a:pt x="6049862" y="43099"/>
                  <a:pt x="6186182" y="0"/>
                </a:cubicBezTo>
                <a:cubicBezTo>
                  <a:pt x="6322502" y="-43099"/>
                  <a:pt x="6666343" y="33833"/>
                  <a:pt x="7003225" y="0"/>
                </a:cubicBezTo>
                <a:cubicBezTo>
                  <a:pt x="7340107" y="-33833"/>
                  <a:pt x="7259465" y="49260"/>
                  <a:pt x="7470106" y="0"/>
                </a:cubicBezTo>
                <a:cubicBezTo>
                  <a:pt x="7680747" y="-49260"/>
                  <a:pt x="7778667" y="47158"/>
                  <a:pt x="8053708" y="0"/>
                </a:cubicBezTo>
                <a:cubicBezTo>
                  <a:pt x="8328749" y="-47158"/>
                  <a:pt x="8491144" y="3783"/>
                  <a:pt x="8754031" y="0"/>
                </a:cubicBezTo>
                <a:cubicBezTo>
                  <a:pt x="9016918" y="-3783"/>
                  <a:pt x="9197126" y="1147"/>
                  <a:pt x="9337633" y="0"/>
                </a:cubicBezTo>
                <a:cubicBezTo>
                  <a:pt x="9478140" y="-1147"/>
                  <a:pt x="9569549" y="20163"/>
                  <a:pt x="9687794" y="0"/>
                </a:cubicBezTo>
                <a:cubicBezTo>
                  <a:pt x="9806039" y="-20163"/>
                  <a:pt x="10108919" y="65777"/>
                  <a:pt x="10504837" y="0"/>
                </a:cubicBezTo>
                <a:cubicBezTo>
                  <a:pt x="10900755" y="-65777"/>
                  <a:pt x="11189545" y="6013"/>
                  <a:pt x="11672041" y="0"/>
                </a:cubicBezTo>
                <a:cubicBezTo>
                  <a:pt x="11688237" y="153791"/>
                  <a:pt x="11650771" y="314492"/>
                  <a:pt x="11672041" y="501571"/>
                </a:cubicBezTo>
                <a:cubicBezTo>
                  <a:pt x="11693311" y="688650"/>
                  <a:pt x="11645500" y="767553"/>
                  <a:pt x="11672041" y="1003143"/>
                </a:cubicBezTo>
                <a:cubicBezTo>
                  <a:pt x="11698582" y="1238733"/>
                  <a:pt x="11633400" y="1378052"/>
                  <a:pt x="11672041" y="1573110"/>
                </a:cubicBezTo>
                <a:cubicBezTo>
                  <a:pt x="11710682" y="1768168"/>
                  <a:pt x="11658123" y="1920857"/>
                  <a:pt x="11672041" y="2211473"/>
                </a:cubicBezTo>
                <a:cubicBezTo>
                  <a:pt x="11685959" y="2502089"/>
                  <a:pt x="11650356" y="2634070"/>
                  <a:pt x="11672041" y="2747243"/>
                </a:cubicBezTo>
                <a:cubicBezTo>
                  <a:pt x="11693726" y="2860416"/>
                  <a:pt x="11619830" y="3146485"/>
                  <a:pt x="11672041" y="3419804"/>
                </a:cubicBezTo>
                <a:cubicBezTo>
                  <a:pt x="11500768" y="3434891"/>
                  <a:pt x="11371070" y="3411367"/>
                  <a:pt x="11205159" y="3419804"/>
                </a:cubicBezTo>
                <a:cubicBezTo>
                  <a:pt x="11039248" y="3428241"/>
                  <a:pt x="10954624" y="3399539"/>
                  <a:pt x="10854998" y="3419804"/>
                </a:cubicBezTo>
                <a:cubicBezTo>
                  <a:pt x="10755372" y="3440069"/>
                  <a:pt x="10494101" y="3345488"/>
                  <a:pt x="10154676" y="3419804"/>
                </a:cubicBezTo>
                <a:cubicBezTo>
                  <a:pt x="9815251" y="3494120"/>
                  <a:pt x="10037008" y="3392040"/>
                  <a:pt x="9921235" y="3419804"/>
                </a:cubicBezTo>
                <a:cubicBezTo>
                  <a:pt x="9805462" y="3447568"/>
                  <a:pt x="9686861" y="3387127"/>
                  <a:pt x="9571074" y="3419804"/>
                </a:cubicBezTo>
                <a:cubicBezTo>
                  <a:pt x="9455287" y="3452481"/>
                  <a:pt x="9243851" y="3419787"/>
                  <a:pt x="8987472" y="3419804"/>
                </a:cubicBezTo>
                <a:cubicBezTo>
                  <a:pt x="8731093" y="3419821"/>
                  <a:pt x="8842659" y="3408922"/>
                  <a:pt x="8754031" y="3419804"/>
                </a:cubicBezTo>
                <a:cubicBezTo>
                  <a:pt x="8665403" y="3430686"/>
                  <a:pt x="8618921" y="3404233"/>
                  <a:pt x="8520590" y="3419804"/>
                </a:cubicBezTo>
                <a:cubicBezTo>
                  <a:pt x="8422259" y="3435375"/>
                  <a:pt x="8335329" y="3402440"/>
                  <a:pt x="8287149" y="3419804"/>
                </a:cubicBezTo>
                <a:cubicBezTo>
                  <a:pt x="8238969" y="3437168"/>
                  <a:pt x="8045575" y="3387274"/>
                  <a:pt x="7936988" y="3419804"/>
                </a:cubicBezTo>
                <a:cubicBezTo>
                  <a:pt x="7828401" y="3452334"/>
                  <a:pt x="7815123" y="3408012"/>
                  <a:pt x="7703547" y="3419804"/>
                </a:cubicBezTo>
                <a:cubicBezTo>
                  <a:pt x="7591971" y="3431596"/>
                  <a:pt x="7170263" y="3383720"/>
                  <a:pt x="6886504" y="3419804"/>
                </a:cubicBezTo>
                <a:cubicBezTo>
                  <a:pt x="6602745" y="3455888"/>
                  <a:pt x="6522209" y="3385558"/>
                  <a:pt x="6302902" y="3419804"/>
                </a:cubicBezTo>
                <a:cubicBezTo>
                  <a:pt x="6083595" y="3454050"/>
                  <a:pt x="5862527" y="3356536"/>
                  <a:pt x="5485859" y="3419804"/>
                </a:cubicBezTo>
                <a:cubicBezTo>
                  <a:pt x="5109191" y="3483072"/>
                  <a:pt x="5333607" y="3394094"/>
                  <a:pt x="5252418" y="3419804"/>
                </a:cubicBezTo>
                <a:cubicBezTo>
                  <a:pt x="5171229" y="3445514"/>
                  <a:pt x="4836069" y="3409987"/>
                  <a:pt x="4552096" y="3419804"/>
                </a:cubicBezTo>
                <a:cubicBezTo>
                  <a:pt x="4268123" y="3429621"/>
                  <a:pt x="4398007" y="3415668"/>
                  <a:pt x="4318655" y="3419804"/>
                </a:cubicBezTo>
                <a:cubicBezTo>
                  <a:pt x="4239303" y="3423940"/>
                  <a:pt x="3734892" y="3348110"/>
                  <a:pt x="3501612" y="3419804"/>
                </a:cubicBezTo>
                <a:cubicBezTo>
                  <a:pt x="3268332" y="3491498"/>
                  <a:pt x="3142739" y="3401938"/>
                  <a:pt x="2801290" y="3419804"/>
                </a:cubicBezTo>
                <a:cubicBezTo>
                  <a:pt x="2459841" y="3437670"/>
                  <a:pt x="2424446" y="3394806"/>
                  <a:pt x="2217688" y="3419804"/>
                </a:cubicBezTo>
                <a:cubicBezTo>
                  <a:pt x="2010930" y="3444802"/>
                  <a:pt x="1633379" y="3346742"/>
                  <a:pt x="1400645" y="3419804"/>
                </a:cubicBezTo>
                <a:cubicBezTo>
                  <a:pt x="1167911" y="3492866"/>
                  <a:pt x="1260743" y="3395861"/>
                  <a:pt x="1167204" y="3419804"/>
                </a:cubicBezTo>
                <a:cubicBezTo>
                  <a:pt x="1073665" y="3443747"/>
                  <a:pt x="559095" y="3318203"/>
                  <a:pt x="0" y="3419804"/>
                </a:cubicBezTo>
                <a:cubicBezTo>
                  <a:pt x="-49059" y="3183717"/>
                  <a:pt x="22730" y="3134863"/>
                  <a:pt x="0" y="2918233"/>
                </a:cubicBezTo>
                <a:cubicBezTo>
                  <a:pt x="-22730" y="2701603"/>
                  <a:pt x="49129" y="2569419"/>
                  <a:pt x="0" y="2450860"/>
                </a:cubicBezTo>
                <a:cubicBezTo>
                  <a:pt x="-49129" y="2332301"/>
                  <a:pt x="50782" y="2087399"/>
                  <a:pt x="0" y="1983486"/>
                </a:cubicBezTo>
                <a:cubicBezTo>
                  <a:pt x="-50782" y="1879573"/>
                  <a:pt x="13075" y="1540453"/>
                  <a:pt x="0" y="1413519"/>
                </a:cubicBezTo>
                <a:cubicBezTo>
                  <a:pt x="-13075" y="1286585"/>
                  <a:pt x="56709" y="1088411"/>
                  <a:pt x="0" y="911948"/>
                </a:cubicBezTo>
                <a:cubicBezTo>
                  <a:pt x="-56709" y="735485"/>
                  <a:pt x="11421" y="254090"/>
                  <a:pt x="0" y="0"/>
                </a:cubicBezTo>
                <a:close/>
              </a:path>
            </a:pathLst>
          </a:custGeom>
          <a:solidFill>
            <a:srgbClr val="E8A721"/>
          </a:solidFill>
          <a:ln w="28575">
            <a:solidFill>
              <a:srgbClr val="E8A721"/>
            </a:solidFill>
            <a:extLst>
              <a:ext uri="{C807C97D-BFC1-408E-A445-0C87EB9F89A2}">
                <ask:lineSketchStyleProps xmlns:ask="http://schemas.microsoft.com/office/drawing/2018/sketchyshapes" sd="3974395646">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DD3D826A-32C0-1233-947F-C7CB2EE10C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8105" y="4544220"/>
            <a:ext cx="3371500" cy="1385848"/>
          </a:xfrm>
          <a:prstGeom prst="rect">
            <a:avLst/>
          </a:prstGeom>
        </p:spPr>
      </p:pic>
      <p:sp>
        <p:nvSpPr>
          <p:cNvPr id="8" name="TextBox 7">
            <a:extLst>
              <a:ext uri="{FF2B5EF4-FFF2-40B4-BE49-F238E27FC236}">
                <a16:creationId xmlns:a16="http://schemas.microsoft.com/office/drawing/2014/main" id="{D94982EB-5608-E7DE-A48B-9574AC1F8889}"/>
              </a:ext>
            </a:extLst>
          </p:cNvPr>
          <p:cNvSpPr txBox="1"/>
          <p:nvPr/>
        </p:nvSpPr>
        <p:spPr>
          <a:xfrm>
            <a:off x="5102010" y="1322061"/>
            <a:ext cx="6156356" cy="1107996"/>
          </a:xfrm>
          <a:prstGeom prst="rect">
            <a:avLst/>
          </a:prstGeom>
          <a:noFill/>
        </p:spPr>
        <p:txBody>
          <a:bodyPr wrap="square" rtlCol="0">
            <a:spAutoFit/>
          </a:bodyPr>
          <a:lstStyle/>
          <a:p>
            <a:pPr algn="ctr"/>
            <a:r>
              <a:rPr lang="en-US" sz="6600" b="1" dirty="0">
                <a:solidFill>
                  <a:schemeClr val="bg1"/>
                </a:solidFill>
              </a:rPr>
              <a:t>THANK YOU!</a:t>
            </a:r>
          </a:p>
        </p:txBody>
      </p:sp>
      <p:pic>
        <p:nvPicPr>
          <p:cNvPr id="10" name="Picture 9" descr="A logo with a person in the middle&#10;&#10;Description automatically generated">
            <a:extLst>
              <a:ext uri="{FF2B5EF4-FFF2-40B4-BE49-F238E27FC236}">
                <a16:creationId xmlns:a16="http://schemas.microsoft.com/office/drawing/2014/main" id="{03F85C77-54E0-DB5F-BBEC-AA3A0843F4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8537" y="4544220"/>
            <a:ext cx="2491097" cy="1158816"/>
          </a:xfrm>
          <a:prstGeom prst="rect">
            <a:avLst/>
          </a:prstGeom>
        </p:spPr>
      </p:pic>
      <p:pic>
        <p:nvPicPr>
          <p:cNvPr id="7" name="Graphic 6" descr="Two palm trees">
            <a:extLst>
              <a:ext uri="{FF2B5EF4-FFF2-40B4-BE49-F238E27FC236}">
                <a16:creationId xmlns:a16="http://schemas.microsoft.com/office/drawing/2014/main" id="{2E6580D5-D576-4F2C-A7F6-91ABC39805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99447" y="-960010"/>
            <a:ext cx="8624833" cy="8624833"/>
          </a:xfrm>
          <a:prstGeom prst="rect">
            <a:avLst/>
          </a:prstGeom>
        </p:spPr>
      </p:pic>
    </p:spTree>
    <p:extLst>
      <p:ext uri="{BB962C8B-B14F-4D97-AF65-F5344CB8AC3E}">
        <p14:creationId xmlns:p14="http://schemas.microsoft.com/office/powerpoint/2010/main" val="1923088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38A99-D205-54B2-8C2F-4A0EBCF0087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E610D3A-A81D-0627-82C7-7ED14A966394}"/>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FD648A-AE45-EAAD-EBFB-8C50502612F6}"/>
              </a:ext>
            </a:extLst>
          </p:cNvPr>
          <p:cNvSpPr>
            <a:spLocks noGrp="1"/>
          </p:cNvSpPr>
          <p:nvPr>
            <p:ph type="title"/>
          </p:nvPr>
        </p:nvSpPr>
        <p:spPr/>
        <p:txBody>
          <a:bodyPr/>
          <a:lstStyle/>
          <a:p>
            <a:pPr algn="ctr"/>
            <a:r>
              <a:rPr lang="en-US" b="1" dirty="0">
                <a:solidFill>
                  <a:schemeClr val="bg1"/>
                </a:solidFill>
              </a:rPr>
              <a:t>TRIVIA QUESTION #3</a:t>
            </a:r>
          </a:p>
        </p:txBody>
      </p:sp>
      <p:sp>
        <p:nvSpPr>
          <p:cNvPr id="3" name="Content Placeholder 2">
            <a:extLst>
              <a:ext uri="{FF2B5EF4-FFF2-40B4-BE49-F238E27FC236}">
                <a16:creationId xmlns:a16="http://schemas.microsoft.com/office/drawing/2014/main" id="{5C8CE61F-3F97-40A8-8598-35BA37627450}"/>
              </a:ext>
            </a:extLst>
          </p:cNvPr>
          <p:cNvSpPr>
            <a:spLocks noGrp="1"/>
          </p:cNvSpPr>
          <p:nvPr>
            <p:ph idx="1"/>
          </p:nvPr>
        </p:nvSpPr>
        <p:spPr>
          <a:xfrm>
            <a:off x="838200" y="3310870"/>
            <a:ext cx="10515600" cy="750141"/>
          </a:xfrm>
        </p:spPr>
        <p:txBody>
          <a:bodyPr>
            <a:noAutofit/>
          </a:bodyPr>
          <a:lstStyle/>
          <a:p>
            <a:pPr marL="0" indent="0" algn="ctr">
              <a:buNone/>
            </a:pPr>
            <a:r>
              <a:rPr lang="en-US" sz="2400" b="1" dirty="0"/>
              <a:t>What was the name of the first adult residence </a:t>
            </a:r>
            <a:br>
              <a:rPr lang="en-US" sz="2400" b="1" dirty="0"/>
            </a:br>
            <a:r>
              <a:rPr lang="en-US" sz="2400" b="1" dirty="0"/>
              <a:t>operated by Aspire of WNY?</a:t>
            </a:r>
          </a:p>
        </p:txBody>
      </p:sp>
      <p:pic>
        <p:nvPicPr>
          <p:cNvPr id="5" name="Picture 4" descr="A yellow and blue logo&#10;&#10;Description automatically generated">
            <a:extLst>
              <a:ext uri="{FF2B5EF4-FFF2-40B4-BE49-F238E27FC236}">
                <a16:creationId xmlns:a16="http://schemas.microsoft.com/office/drawing/2014/main" id="{788DF51B-19C7-1184-4AF2-9F7AC79AF7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82D18A2-0F08-53E9-B985-070AD31920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F2F55E77-6D23-8614-7886-6DE303B79E62}"/>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11</a:t>
            </a:fld>
            <a:endParaRPr lang="en-US" dirty="0"/>
          </a:p>
        </p:txBody>
      </p:sp>
    </p:spTree>
    <p:extLst>
      <p:ext uri="{BB962C8B-B14F-4D97-AF65-F5344CB8AC3E}">
        <p14:creationId xmlns:p14="http://schemas.microsoft.com/office/powerpoint/2010/main" val="2789982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879F4-205C-192C-538A-0719028F683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6A16397-78F6-FEEA-FABA-057E1984843A}"/>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2293D1-A2E5-F776-628D-A93BA8AC8CFF}"/>
              </a:ext>
            </a:extLst>
          </p:cNvPr>
          <p:cNvSpPr>
            <a:spLocks noGrp="1"/>
          </p:cNvSpPr>
          <p:nvPr>
            <p:ph type="title"/>
          </p:nvPr>
        </p:nvSpPr>
        <p:spPr/>
        <p:txBody>
          <a:bodyPr/>
          <a:lstStyle/>
          <a:p>
            <a:pPr algn="ctr"/>
            <a:r>
              <a:rPr lang="en-US" b="1" dirty="0">
                <a:solidFill>
                  <a:schemeClr val="bg1"/>
                </a:solidFill>
              </a:rPr>
              <a:t>TRIVIA QUESTION #3: Multiple Choice</a:t>
            </a:r>
          </a:p>
        </p:txBody>
      </p:sp>
      <p:sp>
        <p:nvSpPr>
          <p:cNvPr id="3" name="Content Placeholder 2">
            <a:extLst>
              <a:ext uri="{FF2B5EF4-FFF2-40B4-BE49-F238E27FC236}">
                <a16:creationId xmlns:a16="http://schemas.microsoft.com/office/drawing/2014/main" id="{BCEEF084-46EB-DA04-0CC2-191C62A901CA}"/>
              </a:ext>
            </a:extLst>
          </p:cNvPr>
          <p:cNvSpPr>
            <a:spLocks noGrp="1"/>
          </p:cNvSpPr>
          <p:nvPr>
            <p:ph idx="1"/>
          </p:nvPr>
        </p:nvSpPr>
        <p:spPr>
          <a:xfrm>
            <a:off x="838200" y="2055812"/>
            <a:ext cx="10515600" cy="2944813"/>
          </a:xfrm>
        </p:spPr>
        <p:txBody>
          <a:bodyPr>
            <a:noAutofit/>
          </a:bodyPr>
          <a:lstStyle/>
          <a:p>
            <a:pPr marL="0" indent="0">
              <a:buNone/>
            </a:pPr>
            <a:r>
              <a:rPr lang="en-US" sz="2400" b="1" dirty="0"/>
              <a:t>What was the name of the first adult residence operated by Aspire of WNY?</a:t>
            </a:r>
          </a:p>
          <a:p>
            <a:pPr marL="0" indent="0">
              <a:buNone/>
            </a:pPr>
            <a:endParaRPr lang="en-US" sz="2400" dirty="0"/>
          </a:p>
          <a:p>
            <a:pPr marL="457200" indent="-457200">
              <a:buFont typeface="+mj-lt"/>
              <a:buAutoNum type="alphaUcPeriod"/>
            </a:pPr>
            <a:r>
              <a:rPr lang="en-US" sz="2400" dirty="0"/>
              <a:t>West Huron Steet Adult Care Facility on West Huron in Buffalo</a:t>
            </a:r>
          </a:p>
          <a:p>
            <a:pPr marL="457200" indent="-457200">
              <a:buFont typeface="+mj-lt"/>
              <a:buAutoNum type="alphaUcPeriod"/>
            </a:pPr>
            <a:r>
              <a:rPr lang="en-US" sz="2400" dirty="0"/>
              <a:t>Crippled Children’s Guild Home on North Street in Buffalo</a:t>
            </a:r>
          </a:p>
          <a:p>
            <a:pPr marL="457200" indent="-457200">
              <a:buFont typeface="+mj-lt"/>
              <a:buAutoNum type="alphaUcPeriod"/>
            </a:pPr>
            <a:r>
              <a:rPr lang="en-US" sz="2400" dirty="0"/>
              <a:t>Elmer Lux Hostel on Habert Street in Buffalo</a:t>
            </a:r>
          </a:p>
        </p:txBody>
      </p:sp>
      <p:pic>
        <p:nvPicPr>
          <p:cNvPr id="5" name="Picture 4" descr="A yellow and blue logo&#10;&#10;Description automatically generated">
            <a:extLst>
              <a:ext uri="{FF2B5EF4-FFF2-40B4-BE49-F238E27FC236}">
                <a16:creationId xmlns:a16="http://schemas.microsoft.com/office/drawing/2014/main" id="{982829E4-19D1-B963-C365-FC3844A27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DE05949C-6E98-369C-8702-5445572632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47296137-1631-A1EE-DF85-ADC3EB326352}"/>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12</a:t>
            </a:fld>
            <a:endParaRPr lang="en-US" dirty="0"/>
          </a:p>
        </p:txBody>
      </p:sp>
    </p:spTree>
    <p:extLst>
      <p:ext uri="{BB962C8B-B14F-4D97-AF65-F5344CB8AC3E}">
        <p14:creationId xmlns:p14="http://schemas.microsoft.com/office/powerpoint/2010/main" val="3198862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E6978-1B35-AA42-5798-A9B4AC26CEE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86B66AB-E29B-BA8A-C467-A060AE737538}"/>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CA8148-7E5D-29B1-66CE-EB83514DA0F4}"/>
              </a:ext>
            </a:extLst>
          </p:cNvPr>
          <p:cNvSpPr>
            <a:spLocks noGrp="1"/>
          </p:cNvSpPr>
          <p:nvPr>
            <p:ph type="title"/>
          </p:nvPr>
        </p:nvSpPr>
        <p:spPr/>
        <p:txBody>
          <a:bodyPr/>
          <a:lstStyle/>
          <a:p>
            <a:pPr algn="ctr"/>
            <a:r>
              <a:rPr lang="en-US" b="1" dirty="0">
                <a:solidFill>
                  <a:schemeClr val="bg1"/>
                </a:solidFill>
              </a:rPr>
              <a:t>TRIVIA QUESTION #3: </a:t>
            </a:r>
            <a:r>
              <a:rPr lang="en-US" b="1" dirty="0">
                <a:solidFill>
                  <a:schemeClr val="bg1"/>
                </a:solidFill>
                <a:highlight>
                  <a:srgbClr val="E8A721"/>
                </a:highlight>
              </a:rPr>
              <a:t>ANSWER</a:t>
            </a:r>
          </a:p>
        </p:txBody>
      </p:sp>
      <p:sp>
        <p:nvSpPr>
          <p:cNvPr id="3" name="Content Placeholder 2">
            <a:extLst>
              <a:ext uri="{FF2B5EF4-FFF2-40B4-BE49-F238E27FC236}">
                <a16:creationId xmlns:a16="http://schemas.microsoft.com/office/drawing/2014/main" id="{B662A9E5-60F3-FED3-48A1-F17573B5BBE0}"/>
              </a:ext>
            </a:extLst>
          </p:cNvPr>
          <p:cNvSpPr>
            <a:spLocks noGrp="1"/>
          </p:cNvSpPr>
          <p:nvPr>
            <p:ph idx="1"/>
          </p:nvPr>
        </p:nvSpPr>
        <p:spPr>
          <a:xfrm>
            <a:off x="838200" y="2055812"/>
            <a:ext cx="10515600" cy="2944813"/>
          </a:xfrm>
        </p:spPr>
        <p:txBody>
          <a:bodyPr>
            <a:noAutofit/>
          </a:bodyPr>
          <a:lstStyle/>
          <a:p>
            <a:pPr marL="0" indent="0">
              <a:buNone/>
            </a:pPr>
            <a:r>
              <a:rPr lang="en-US" sz="2400" b="1" dirty="0"/>
              <a:t>What was the name of the first adult residence operated by Aspire of WNY?</a:t>
            </a:r>
          </a:p>
          <a:p>
            <a:pPr marL="0" indent="0">
              <a:buNone/>
            </a:pPr>
            <a:endParaRPr lang="en-US" sz="2400" dirty="0"/>
          </a:p>
          <a:p>
            <a:pPr marL="457200" indent="-457200">
              <a:buFont typeface="+mj-lt"/>
              <a:buAutoNum type="alphaUcPeriod"/>
            </a:pPr>
            <a:r>
              <a:rPr lang="en-US" sz="2400" dirty="0"/>
              <a:t>West Huron Steet Adult Care Facility on West Huron in Buffalo</a:t>
            </a:r>
          </a:p>
          <a:p>
            <a:pPr marL="457200" indent="-457200">
              <a:buFont typeface="+mj-lt"/>
              <a:buAutoNum type="alphaUcPeriod"/>
            </a:pPr>
            <a:r>
              <a:rPr lang="en-US" sz="2400" dirty="0"/>
              <a:t>Crippled Children’s Guild Home on North Street in Buffalo</a:t>
            </a:r>
          </a:p>
          <a:p>
            <a:pPr marL="457200" indent="-457200">
              <a:buFont typeface="+mj-lt"/>
              <a:buAutoNum type="alphaUcPeriod"/>
            </a:pPr>
            <a:r>
              <a:rPr lang="en-US" sz="2400" dirty="0">
                <a:highlight>
                  <a:srgbClr val="E8A721"/>
                </a:highlight>
              </a:rPr>
              <a:t>Elmer Lux Hostel on Habert Street in Buffalo</a:t>
            </a:r>
          </a:p>
        </p:txBody>
      </p:sp>
      <p:pic>
        <p:nvPicPr>
          <p:cNvPr id="5" name="Picture 4" descr="A yellow and blue logo&#10;&#10;Description automatically generated">
            <a:extLst>
              <a:ext uri="{FF2B5EF4-FFF2-40B4-BE49-F238E27FC236}">
                <a16:creationId xmlns:a16="http://schemas.microsoft.com/office/drawing/2014/main" id="{08B62B57-8A2F-8D2B-8004-34E07A9932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D48D70B-28B4-9727-371B-61CD2A71B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0CEA6B29-88BE-24A0-027E-7F02063825D9}"/>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13</a:t>
            </a:fld>
            <a:endParaRPr lang="en-US" dirty="0"/>
          </a:p>
        </p:txBody>
      </p:sp>
    </p:spTree>
    <p:extLst>
      <p:ext uri="{BB962C8B-B14F-4D97-AF65-F5344CB8AC3E}">
        <p14:creationId xmlns:p14="http://schemas.microsoft.com/office/powerpoint/2010/main" val="2832137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9F6CA-8B69-5669-CA15-AAB873B2B42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8FA16D2-3B39-4C13-6DAF-CF6034E18A01}"/>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D0EA08-9D8B-5FA5-9321-53589B777277}"/>
              </a:ext>
            </a:extLst>
          </p:cNvPr>
          <p:cNvSpPr>
            <a:spLocks noGrp="1"/>
          </p:cNvSpPr>
          <p:nvPr>
            <p:ph type="title"/>
          </p:nvPr>
        </p:nvSpPr>
        <p:spPr/>
        <p:txBody>
          <a:bodyPr/>
          <a:lstStyle/>
          <a:p>
            <a:pPr algn="ctr"/>
            <a:r>
              <a:rPr lang="en-US" b="1" dirty="0">
                <a:solidFill>
                  <a:schemeClr val="bg1"/>
                </a:solidFill>
              </a:rPr>
              <a:t>TRIVIA QUESTION #4</a:t>
            </a:r>
          </a:p>
        </p:txBody>
      </p:sp>
      <p:sp>
        <p:nvSpPr>
          <p:cNvPr id="3" name="Content Placeholder 2">
            <a:extLst>
              <a:ext uri="{FF2B5EF4-FFF2-40B4-BE49-F238E27FC236}">
                <a16:creationId xmlns:a16="http://schemas.microsoft.com/office/drawing/2014/main" id="{7179EBF9-8B78-E9B0-F036-693AE85E56E9}"/>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Just before it was converted into “The Training Academy” what Aspire of WNY program operated out of the location at 2360 B North Forest Road behind our administration building?</a:t>
            </a:r>
          </a:p>
        </p:txBody>
      </p:sp>
      <p:pic>
        <p:nvPicPr>
          <p:cNvPr id="5" name="Picture 4" descr="A yellow and blue logo&#10;&#10;Description automatically generated">
            <a:extLst>
              <a:ext uri="{FF2B5EF4-FFF2-40B4-BE49-F238E27FC236}">
                <a16:creationId xmlns:a16="http://schemas.microsoft.com/office/drawing/2014/main" id="{9E5F264C-D14B-1EE4-6135-C617E6EB5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FA1AD50E-C52A-3A17-F586-F37C5936A7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125EC597-2C3E-8470-5889-AB1750850495}"/>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14</a:t>
            </a:fld>
            <a:endParaRPr lang="en-US" dirty="0"/>
          </a:p>
        </p:txBody>
      </p:sp>
    </p:spTree>
    <p:extLst>
      <p:ext uri="{BB962C8B-B14F-4D97-AF65-F5344CB8AC3E}">
        <p14:creationId xmlns:p14="http://schemas.microsoft.com/office/powerpoint/2010/main" val="1406454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B67D9-2273-2A0D-52D2-BDBE2BC7E15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4A36C56-3C3D-AF33-D45D-CF5BB7D09B78}"/>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9308E2-1197-430A-E1AE-63EDFFB8D976}"/>
              </a:ext>
            </a:extLst>
          </p:cNvPr>
          <p:cNvSpPr>
            <a:spLocks noGrp="1"/>
          </p:cNvSpPr>
          <p:nvPr>
            <p:ph type="title"/>
          </p:nvPr>
        </p:nvSpPr>
        <p:spPr/>
        <p:txBody>
          <a:bodyPr/>
          <a:lstStyle/>
          <a:p>
            <a:pPr algn="ctr"/>
            <a:r>
              <a:rPr lang="en-US" b="1" dirty="0">
                <a:solidFill>
                  <a:schemeClr val="bg1"/>
                </a:solidFill>
              </a:rPr>
              <a:t>TRIVIA QUESTION #4: Multiple Choice</a:t>
            </a:r>
          </a:p>
        </p:txBody>
      </p:sp>
      <p:sp>
        <p:nvSpPr>
          <p:cNvPr id="3" name="Content Placeholder 2">
            <a:extLst>
              <a:ext uri="{FF2B5EF4-FFF2-40B4-BE49-F238E27FC236}">
                <a16:creationId xmlns:a16="http://schemas.microsoft.com/office/drawing/2014/main" id="{09CD911E-5D09-83D1-6857-A1AF8DAEABDB}"/>
              </a:ext>
            </a:extLst>
          </p:cNvPr>
          <p:cNvSpPr>
            <a:spLocks noGrp="1"/>
          </p:cNvSpPr>
          <p:nvPr>
            <p:ph idx="1"/>
          </p:nvPr>
        </p:nvSpPr>
        <p:spPr>
          <a:xfrm>
            <a:off x="838200" y="2055812"/>
            <a:ext cx="10515600" cy="2944813"/>
          </a:xfrm>
        </p:spPr>
        <p:txBody>
          <a:bodyPr>
            <a:noAutofit/>
          </a:bodyPr>
          <a:lstStyle/>
          <a:p>
            <a:pPr marL="0" indent="0">
              <a:buNone/>
            </a:pPr>
            <a:r>
              <a:rPr lang="en-US" sz="2400" b="1" dirty="0"/>
              <a:t>Just before it was converted into “The Training Academy” what Aspire of WNY program operated out of the location at 2360 B North Forest Road behind our administration building?</a:t>
            </a:r>
          </a:p>
          <a:p>
            <a:pPr marL="0" indent="0">
              <a:buNone/>
            </a:pPr>
            <a:endParaRPr lang="en-US" sz="2400" dirty="0"/>
          </a:p>
          <a:p>
            <a:pPr marL="457200" indent="-457200">
              <a:buFont typeface="+mj-lt"/>
              <a:buAutoNum type="alphaUcPeriod"/>
            </a:pPr>
            <a:r>
              <a:rPr lang="en-US" sz="2400" dirty="0"/>
              <a:t>The first children’s ICF operated by Aspire of WNY.</a:t>
            </a:r>
          </a:p>
          <a:p>
            <a:pPr marL="457200" indent="-457200">
              <a:buFont typeface="+mj-lt"/>
              <a:buAutoNum type="alphaUcPeriod"/>
            </a:pPr>
            <a:r>
              <a:rPr lang="en-US" sz="2400" dirty="0"/>
              <a:t>The Free-Standing Respite Program.</a:t>
            </a:r>
          </a:p>
          <a:p>
            <a:pPr marL="457200" indent="-457200">
              <a:buFont typeface="+mj-lt"/>
              <a:buAutoNum type="alphaUcPeriod"/>
            </a:pPr>
            <a:r>
              <a:rPr lang="en-US" sz="2400" dirty="0"/>
              <a:t>The original Audubon Adult IRA.</a:t>
            </a:r>
          </a:p>
        </p:txBody>
      </p:sp>
      <p:pic>
        <p:nvPicPr>
          <p:cNvPr id="5" name="Picture 4" descr="A yellow and blue logo&#10;&#10;Description automatically generated">
            <a:extLst>
              <a:ext uri="{FF2B5EF4-FFF2-40B4-BE49-F238E27FC236}">
                <a16:creationId xmlns:a16="http://schemas.microsoft.com/office/drawing/2014/main" id="{1A59B334-49AA-17B9-56B4-EBED6BD740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AEB1F810-E7F8-A4E2-F1E5-797596C0EB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1B1B8AC0-F0A8-30FD-4C1F-BBDD91CD054B}"/>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15</a:t>
            </a:fld>
            <a:endParaRPr lang="en-US" dirty="0"/>
          </a:p>
        </p:txBody>
      </p:sp>
    </p:spTree>
    <p:extLst>
      <p:ext uri="{BB962C8B-B14F-4D97-AF65-F5344CB8AC3E}">
        <p14:creationId xmlns:p14="http://schemas.microsoft.com/office/powerpoint/2010/main" val="1400565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89E51-D79D-DB0A-40AB-A3F2B196D94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E3B6203-151B-8502-A2E5-BDFB8431A293}"/>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ECFE2E-3E31-33A6-A991-87ED2079E0E7}"/>
              </a:ext>
            </a:extLst>
          </p:cNvPr>
          <p:cNvSpPr>
            <a:spLocks noGrp="1"/>
          </p:cNvSpPr>
          <p:nvPr>
            <p:ph type="title"/>
          </p:nvPr>
        </p:nvSpPr>
        <p:spPr/>
        <p:txBody>
          <a:bodyPr/>
          <a:lstStyle/>
          <a:p>
            <a:pPr algn="ctr"/>
            <a:r>
              <a:rPr lang="en-US" b="1" dirty="0">
                <a:solidFill>
                  <a:schemeClr val="bg1"/>
                </a:solidFill>
              </a:rPr>
              <a:t>TRIVIA QUESTION #4: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23318A5C-1671-867B-BB08-A766D3D879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CA325F9A-3861-8E0C-3468-F712EDAFD7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A236E014-EC74-78C5-C7DA-3E0E85BE3A50}"/>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16</a:t>
            </a:fld>
            <a:endParaRPr lang="en-US" dirty="0"/>
          </a:p>
        </p:txBody>
      </p:sp>
      <p:sp>
        <p:nvSpPr>
          <p:cNvPr id="10" name="Content Placeholder 2">
            <a:extLst>
              <a:ext uri="{FF2B5EF4-FFF2-40B4-BE49-F238E27FC236}">
                <a16:creationId xmlns:a16="http://schemas.microsoft.com/office/drawing/2014/main" id="{EA6247B9-5E26-7265-98FC-8936F5E11049}"/>
              </a:ext>
            </a:extLst>
          </p:cNvPr>
          <p:cNvSpPr>
            <a:spLocks noGrp="1"/>
          </p:cNvSpPr>
          <p:nvPr>
            <p:ph idx="1"/>
          </p:nvPr>
        </p:nvSpPr>
        <p:spPr>
          <a:xfrm>
            <a:off x="838200" y="2055812"/>
            <a:ext cx="10515600" cy="2944813"/>
          </a:xfrm>
        </p:spPr>
        <p:txBody>
          <a:bodyPr>
            <a:noAutofit/>
          </a:bodyPr>
          <a:lstStyle/>
          <a:p>
            <a:pPr marL="0" indent="0">
              <a:buNone/>
            </a:pPr>
            <a:r>
              <a:rPr lang="en-US" sz="2400" b="1" dirty="0"/>
              <a:t>Just before it was converted into “The Training Academy” what Aspire of WNY program operated out of the location at 2360 B North Forest Road behind our administration building?</a:t>
            </a:r>
          </a:p>
          <a:p>
            <a:pPr marL="0" indent="0">
              <a:buNone/>
            </a:pPr>
            <a:endParaRPr lang="en-US" sz="2400" dirty="0"/>
          </a:p>
          <a:p>
            <a:pPr marL="457200" indent="-457200">
              <a:buFont typeface="+mj-lt"/>
              <a:buAutoNum type="alphaUcPeriod"/>
            </a:pPr>
            <a:r>
              <a:rPr lang="en-US" sz="2400" dirty="0"/>
              <a:t>The first children’s ICF operated by Aspire of WNY.</a:t>
            </a:r>
          </a:p>
          <a:p>
            <a:pPr marL="457200" indent="-457200">
              <a:buFont typeface="+mj-lt"/>
              <a:buAutoNum type="alphaUcPeriod"/>
            </a:pPr>
            <a:r>
              <a:rPr lang="en-US" sz="2400" dirty="0">
                <a:highlight>
                  <a:srgbClr val="E8A721"/>
                </a:highlight>
              </a:rPr>
              <a:t>The Free-Standing Respite Program.</a:t>
            </a:r>
          </a:p>
          <a:p>
            <a:pPr marL="457200" indent="-457200">
              <a:buFont typeface="+mj-lt"/>
              <a:buAutoNum type="alphaUcPeriod"/>
            </a:pPr>
            <a:r>
              <a:rPr lang="en-US" sz="2400" dirty="0"/>
              <a:t>The original Audubon Adult IRA.</a:t>
            </a:r>
          </a:p>
        </p:txBody>
      </p:sp>
    </p:spTree>
    <p:extLst>
      <p:ext uri="{BB962C8B-B14F-4D97-AF65-F5344CB8AC3E}">
        <p14:creationId xmlns:p14="http://schemas.microsoft.com/office/powerpoint/2010/main" val="3524952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97383-9D42-952E-F82E-D2E759A176A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94C967A-1DF0-CC2E-8D62-C8E37DE5796D}"/>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E01BF9-72C0-0FCE-7D02-1435DF123E2C}"/>
              </a:ext>
            </a:extLst>
          </p:cNvPr>
          <p:cNvSpPr>
            <a:spLocks noGrp="1"/>
          </p:cNvSpPr>
          <p:nvPr>
            <p:ph type="title"/>
          </p:nvPr>
        </p:nvSpPr>
        <p:spPr/>
        <p:txBody>
          <a:bodyPr/>
          <a:lstStyle/>
          <a:p>
            <a:pPr algn="ctr"/>
            <a:r>
              <a:rPr lang="en-US" b="1" dirty="0">
                <a:solidFill>
                  <a:schemeClr val="bg1"/>
                </a:solidFill>
              </a:rPr>
              <a:t>TRIVIA QUESTION #5</a:t>
            </a:r>
          </a:p>
        </p:txBody>
      </p:sp>
      <p:sp>
        <p:nvSpPr>
          <p:cNvPr id="3" name="Content Placeholder 2">
            <a:extLst>
              <a:ext uri="{FF2B5EF4-FFF2-40B4-BE49-F238E27FC236}">
                <a16:creationId xmlns:a16="http://schemas.microsoft.com/office/drawing/2014/main" id="{561FF41D-25D8-969C-78FA-2ABD82402CDA}"/>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What year did Aspire of WNY’s corporate headquarters on Mall Boulevard in Lakewood New York open for business? </a:t>
            </a:r>
          </a:p>
        </p:txBody>
      </p:sp>
      <p:pic>
        <p:nvPicPr>
          <p:cNvPr id="5" name="Picture 4" descr="A yellow and blue logo&#10;&#10;Description automatically generated">
            <a:extLst>
              <a:ext uri="{FF2B5EF4-FFF2-40B4-BE49-F238E27FC236}">
                <a16:creationId xmlns:a16="http://schemas.microsoft.com/office/drawing/2014/main" id="{5E18C96B-3219-0064-45A2-2F9C361C4B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ECD0AFC6-855A-DBC2-84BE-43D4BCFFD3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1939A560-2CD8-C11B-A752-D802EBDB1EB0}"/>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17</a:t>
            </a:fld>
            <a:endParaRPr lang="en-US" dirty="0"/>
          </a:p>
        </p:txBody>
      </p:sp>
    </p:spTree>
    <p:extLst>
      <p:ext uri="{BB962C8B-B14F-4D97-AF65-F5344CB8AC3E}">
        <p14:creationId xmlns:p14="http://schemas.microsoft.com/office/powerpoint/2010/main" val="1494951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000C4-6E9B-99BA-12D1-60B875C22AB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956100D-E86F-A0A6-01FE-6AFD2A504EC6}"/>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65E175-8203-502C-B4C2-686473D6C65B}"/>
              </a:ext>
            </a:extLst>
          </p:cNvPr>
          <p:cNvSpPr>
            <a:spLocks noGrp="1"/>
          </p:cNvSpPr>
          <p:nvPr>
            <p:ph type="title"/>
          </p:nvPr>
        </p:nvSpPr>
        <p:spPr/>
        <p:txBody>
          <a:bodyPr/>
          <a:lstStyle/>
          <a:p>
            <a:pPr algn="ctr"/>
            <a:r>
              <a:rPr lang="en-US" b="1" dirty="0">
                <a:solidFill>
                  <a:schemeClr val="bg1"/>
                </a:solidFill>
              </a:rPr>
              <a:t>TRIVIA QUESTION #5: Multiple Choice</a:t>
            </a:r>
          </a:p>
        </p:txBody>
      </p:sp>
      <p:sp>
        <p:nvSpPr>
          <p:cNvPr id="3" name="Content Placeholder 2">
            <a:extLst>
              <a:ext uri="{FF2B5EF4-FFF2-40B4-BE49-F238E27FC236}">
                <a16:creationId xmlns:a16="http://schemas.microsoft.com/office/drawing/2014/main" id="{CFFFB091-0DD9-F8CA-76F3-AB9338663C20}"/>
              </a:ext>
            </a:extLst>
          </p:cNvPr>
          <p:cNvSpPr>
            <a:spLocks noGrp="1"/>
          </p:cNvSpPr>
          <p:nvPr>
            <p:ph idx="1"/>
          </p:nvPr>
        </p:nvSpPr>
        <p:spPr>
          <a:xfrm>
            <a:off x="838200" y="2055812"/>
            <a:ext cx="10515600" cy="2944813"/>
          </a:xfrm>
        </p:spPr>
        <p:txBody>
          <a:bodyPr>
            <a:noAutofit/>
          </a:bodyPr>
          <a:lstStyle/>
          <a:p>
            <a:pPr marL="0" indent="0">
              <a:buNone/>
            </a:pPr>
            <a:r>
              <a:rPr lang="en-US" sz="2400" b="1" dirty="0"/>
              <a:t>What year did Aspire of WNY’s corporate headquarters on Mall Boulevard in Lakewood New York open for business? </a:t>
            </a:r>
          </a:p>
          <a:p>
            <a:pPr marL="0" indent="0">
              <a:buNone/>
            </a:pPr>
            <a:endParaRPr lang="en-US" sz="2400" dirty="0"/>
          </a:p>
          <a:p>
            <a:pPr marL="457200" indent="-457200">
              <a:buFont typeface="+mj-lt"/>
              <a:buAutoNum type="alphaUcPeriod"/>
            </a:pPr>
            <a:r>
              <a:rPr lang="en-US" sz="2400" dirty="0"/>
              <a:t>2002</a:t>
            </a:r>
          </a:p>
          <a:p>
            <a:pPr marL="457200" indent="-457200">
              <a:buFont typeface="+mj-lt"/>
              <a:buAutoNum type="alphaUcPeriod"/>
            </a:pPr>
            <a:r>
              <a:rPr lang="en-US" sz="2400" dirty="0"/>
              <a:t>2005</a:t>
            </a:r>
          </a:p>
          <a:p>
            <a:pPr marL="457200" indent="-457200">
              <a:buFont typeface="+mj-lt"/>
              <a:buAutoNum type="alphaUcPeriod"/>
            </a:pPr>
            <a:r>
              <a:rPr lang="en-US" sz="2400" dirty="0"/>
              <a:t>2010</a:t>
            </a:r>
          </a:p>
        </p:txBody>
      </p:sp>
      <p:pic>
        <p:nvPicPr>
          <p:cNvPr id="5" name="Picture 4" descr="A yellow and blue logo&#10;&#10;Description automatically generated">
            <a:extLst>
              <a:ext uri="{FF2B5EF4-FFF2-40B4-BE49-F238E27FC236}">
                <a16:creationId xmlns:a16="http://schemas.microsoft.com/office/drawing/2014/main" id="{662744F4-3D6C-22B7-B575-B1E9E8096D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D46A44C-C885-D538-C77B-F5753B9B2F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8D8C7EEF-6793-E69F-8976-CE577F5732E3}"/>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18</a:t>
            </a:fld>
            <a:endParaRPr lang="en-US" dirty="0"/>
          </a:p>
        </p:txBody>
      </p:sp>
    </p:spTree>
    <p:extLst>
      <p:ext uri="{BB962C8B-B14F-4D97-AF65-F5344CB8AC3E}">
        <p14:creationId xmlns:p14="http://schemas.microsoft.com/office/powerpoint/2010/main" val="1351898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7822D-9336-3FDC-20DB-A01F0AE22F8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9DBC955-D5D5-27A3-BEB3-814A386663EB}"/>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5F0024-8ADD-E46F-49CF-DC93351F5095}"/>
              </a:ext>
            </a:extLst>
          </p:cNvPr>
          <p:cNvSpPr>
            <a:spLocks noGrp="1"/>
          </p:cNvSpPr>
          <p:nvPr>
            <p:ph type="title"/>
          </p:nvPr>
        </p:nvSpPr>
        <p:spPr/>
        <p:txBody>
          <a:bodyPr/>
          <a:lstStyle/>
          <a:p>
            <a:pPr algn="ctr"/>
            <a:r>
              <a:rPr lang="en-US" b="1" dirty="0">
                <a:solidFill>
                  <a:schemeClr val="bg1"/>
                </a:solidFill>
              </a:rPr>
              <a:t>TRIVIA QUESTION #5: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94A1FA60-2988-E5A0-E30E-96F3A76A52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88857D7E-4F7D-D919-402D-19EB11C318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6BACF9F1-38DD-EB61-BD52-B3192FCFEE9F}"/>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19</a:t>
            </a:fld>
            <a:endParaRPr lang="en-US" dirty="0"/>
          </a:p>
        </p:txBody>
      </p:sp>
      <p:sp>
        <p:nvSpPr>
          <p:cNvPr id="9" name="Content Placeholder 2">
            <a:extLst>
              <a:ext uri="{FF2B5EF4-FFF2-40B4-BE49-F238E27FC236}">
                <a16:creationId xmlns:a16="http://schemas.microsoft.com/office/drawing/2014/main" id="{8E39EED6-C25D-5377-E9A0-648AA98FC1A1}"/>
              </a:ext>
            </a:extLst>
          </p:cNvPr>
          <p:cNvSpPr>
            <a:spLocks noGrp="1"/>
          </p:cNvSpPr>
          <p:nvPr>
            <p:ph idx="1"/>
          </p:nvPr>
        </p:nvSpPr>
        <p:spPr>
          <a:xfrm>
            <a:off x="838200" y="2055812"/>
            <a:ext cx="10515600" cy="2944813"/>
          </a:xfrm>
        </p:spPr>
        <p:txBody>
          <a:bodyPr>
            <a:noAutofit/>
          </a:bodyPr>
          <a:lstStyle/>
          <a:p>
            <a:pPr marL="0" indent="0">
              <a:buNone/>
            </a:pPr>
            <a:r>
              <a:rPr lang="en-US" sz="2400" b="1" dirty="0"/>
              <a:t>What year did Aspire of WNY’s corporate headquarters on Mall Boulevard in Lakewood New York open for business? </a:t>
            </a:r>
          </a:p>
          <a:p>
            <a:pPr marL="0" indent="0">
              <a:buNone/>
            </a:pPr>
            <a:endParaRPr lang="en-US" sz="2400" dirty="0"/>
          </a:p>
          <a:p>
            <a:pPr marL="457200" indent="-457200">
              <a:buFont typeface="+mj-lt"/>
              <a:buAutoNum type="alphaUcPeriod"/>
            </a:pPr>
            <a:r>
              <a:rPr lang="en-US" sz="2400" dirty="0"/>
              <a:t>2002</a:t>
            </a:r>
          </a:p>
          <a:p>
            <a:pPr marL="457200" indent="-457200">
              <a:buFont typeface="+mj-lt"/>
              <a:buAutoNum type="alphaUcPeriod"/>
            </a:pPr>
            <a:r>
              <a:rPr lang="en-US" sz="2400" dirty="0">
                <a:highlight>
                  <a:srgbClr val="E8A721"/>
                </a:highlight>
              </a:rPr>
              <a:t>2005</a:t>
            </a:r>
          </a:p>
          <a:p>
            <a:pPr marL="457200" indent="-457200">
              <a:buFont typeface="+mj-lt"/>
              <a:buAutoNum type="alphaUcPeriod"/>
            </a:pPr>
            <a:r>
              <a:rPr lang="en-US" sz="2400" dirty="0"/>
              <a:t>2010</a:t>
            </a:r>
          </a:p>
        </p:txBody>
      </p:sp>
    </p:spTree>
    <p:extLst>
      <p:ext uri="{BB962C8B-B14F-4D97-AF65-F5344CB8AC3E}">
        <p14:creationId xmlns:p14="http://schemas.microsoft.com/office/powerpoint/2010/main" val="4183304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C38BFA-DC66-A062-126C-1E1055373336}"/>
              </a:ext>
            </a:extLst>
          </p:cNvPr>
          <p:cNvSpPr/>
          <p:nvPr/>
        </p:nvSpPr>
        <p:spPr>
          <a:xfrm>
            <a:off x="-2" y="0"/>
            <a:ext cx="12192000" cy="5607424"/>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74D522E8-CC58-54BB-D93E-2ABBD8635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668D5D20-4A29-B7C0-AAC2-604542A8E7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763E6B04-1258-D717-AC4F-A6C0DA9BCC7C}"/>
              </a:ext>
            </a:extLst>
          </p:cNvPr>
          <p:cNvSpPr txBox="1"/>
          <p:nvPr/>
        </p:nvSpPr>
        <p:spPr>
          <a:xfrm>
            <a:off x="521860" y="1926549"/>
            <a:ext cx="11148277" cy="1754326"/>
          </a:xfrm>
          <a:prstGeom prst="rect">
            <a:avLst/>
          </a:prstGeom>
          <a:noFill/>
        </p:spPr>
        <p:txBody>
          <a:bodyPr wrap="square" rtlCol="0">
            <a:spAutoFit/>
          </a:bodyPr>
          <a:lstStyle/>
          <a:p>
            <a:pPr algn="ctr"/>
            <a:r>
              <a:rPr lang="en-US" sz="2000" b="1" dirty="0">
                <a:solidFill>
                  <a:schemeClr val="bg1"/>
                </a:solidFill>
                <a:highlight>
                  <a:srgbClr val="E8A721"/>
                </a:highlight>
              </a:rPr>
              <a:t>INTRODUCTION</a:t>
            </a:r>
          </a:p>
          <a:p>
            <a:pPr algn="ctr"/>
            <a:r>
              <a:rPr lang="en-US" sz="4400" b="1" dirty="0">
                <a:solidFill>
                  <a:schemeClr val="bg1"/>
                </a:solidFill>
              </a:rPr>
              <a:t>Today we’re choosing not to leave change to chance. We’re </a:t>
            </a:r>
            <a:r>
              <a:rPr lang="en-US" sz="4400" b="1" dirty="0">
                <a:solidFill>
                  <a:schemeClr val="bg1"/>
                </a:solidFill>
                <a:highlight>
                  <a:srgbClr val="E8A721"/>
                </a:highlight>
              </a:rPr>
              <a:t>activating</a:t>
            </a:r>
            <a:r>
              <a:rPr lang="en-US" sz="4400" b="1" dirty="0">
                <a:solidFill>
                  <a:schemeClr val="bg1"/>
                </a:solidFill>
              </a:rPr>
              <a:t> it!</a:t>
            </a:r>
          </a:p>
        </p:txBody>
      </p:sp>
      <p:sp>
        <p:nvSpPr>
          <p:cNvPr id="2" name="Slide Number Placeholder 1">
            <a:extLst>
              <a:ext uri="{FF2B5EF4-FFF2-40B4-BE49-F238E27FC236}">
                <a16:creationId xmlns:a16="http://schemas.microsoft.com/office/drawing/2014/main" id="{66047674-7902-70FB-C9C9-FC91D9839896}"/>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2</a:t>
            </a:fld>
            <a:endParaRPr lang="en-US" dirty="0"/>
          </a:p>
        </p:txBody>
      </p:sp>
    </p:spTree>
    <p:extLst>
      <p:ext uri="{BB962C8B-B14F-4D97-AF65-F5344CB8AC3E}">
        <p14:creationId xmlns:p14="http://schemas.microsoft.com/office/powerpoint/2010/main" val="770400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4CB18-788B-EEFC-4890-3C88A17E36D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71F1EB4-3FC8-B922-FD16-049B5F023164}"/>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C72A61-AF1C-1E4C-2D56-8707C0165561}"/>
              </a:ext>
            </a:extLst>
          </p:cNvPr>
          <p:cNvSpPr>
            <a:spLocks noGrp="1"/>
          </p:cNvSpPr>
          <p:nvPr>
            <p:ph type="title"/>
          </p:nvPr>
        </p:nvSpPr>
        <p:spPr/>
        <p:txBody>
          <a:bodyPr/>
          <a:lstStyle/>
          <a:p>
            <a:pPr algn="ctr"/>
            <a:r>
              <a:rPr lang="en-US" b="1" dirty="0">
                <a:solidFill>
                  <a:schemeClr val="bg1"/>
                </a:solidFill>
              </a:rPr>
              <a:t>TRIVIA QUESTION #6</a:t>
            </a:r>
          </a:p>
        </p:txBody>
      </p:sp>
      <p:sp>
        <p:nvSpPr>
          <p:cNvPr id="3" name="Content Placeholder 2">
            <a:extLst>
              <a:ext uri="{FF2B5EF4-FFF2-40B4-BE49-F238E27FC236}">
                <a16:creationId xmlns:a16="http://schemas.microsoft.com/office/drawing/2014/main" id="{CE658D82-7E84-A46F-8782-07E83E39CE8E}"/>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What was the original name of the Aspire of WNY logo “Spirit”?</a:t>
            </a:r>
          </a:p>
        </p:txBody>
      </p:sp>
      <p:pic>
        <p:nvPicPr>
          <p:cNvPr id="5" name="Picture 4" descr="A yellow and blue logo&#10;&#10;Description automatically generated">
            <a:extLst>
              <a:ext uri="{FF2B5EF4-FFF2-40B4-BE49-F238E27FC236}">
                <a16:creationId xmlns:a16="http://schemas.microsoft.com/office/drawing/2014/main" id="{05A3D21C-92B3-1283-A8ED-59C653C33A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F08A5B6-76CF-4C47-9B35-FFC107A3E2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3EBE37F3-A6D9-E65E-00F4-33199E2C8216}"/>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20</a:t>
            </a:fld>
            <a:endParaRPr lang="en-US" dirty="0"/>
          </a:p>
        </p:txBody>
      </p:sp>
    </p:spTree>
    <p:extLst>
      <p:ext uri="{BB962C8B-B14F-4D97-AF65-F5344CB8AC3E}">
        <p14:creationId xmlns:p14="http://schemas.microsoft.com/office/powerpoint/2010/main" val="1946171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93AA8-DCE5-50B2-B5C9-2AFE0144CF3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A2983A2-DC4D-77E5-39DC-B363D1A1BB0E}"/>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392E7F-5B16-60E4-5841-00EEFB52D30B}"/>
              </a:ext>
            </a:extLst>
          </p:cNvPr>
          <p:cNvSpPr>
            <a:spLocks noGrp="1"/>
          </p:cNvSpPr>
          <p:nvPr>
            <p:ph type="title"/>
          </p:nvPr>
        </p:nvSpPr>
        <p:spPr/>
        <p:txBody>
          <a:bodyPr/>
          <a:lstStyle/>
          <a:p>
            <a:pPr algn="ctr"/>
            <a:r>
              <a:rPr lang="en-US" b="1" dirty="0">
                <a:solidFill>
                  <a:schemeClr val="bg1"/>
                </a:solidFill>
              </a:rPr>
              <a:t>TRIVIA QUESTION #6: Multiple Choice</a:t>
            </a:r>
          </a:p>
        </p:txBody>
      </p:sp>
      <p:sp>
        <p:nvSpPr>
          <p:cNvPr id="3" name="Content Placeholder 2">
            <a:extLst>
              <a:ext uri="{FF2B5EF4-FFF2-40B4-BE49-F238E27FC236}">
                <a16:creationId xmlns:a16="http://schemas.microsoft.com/office/drawing/2014/main" id="{01557248-6E85-CF96-BDB3-897D7A6BA269}"/>
              </a:ext>
            </a:extLst>
          </p:cNvPr>
          <p:cNvSpPr>
            <a:spLocks noGrp="1"/>
          </p:cNvSpPr>
          <p:nvPr>
            <p:ph idx="1"/>
          </p:nvPr>
        </p:nvSpPr>
        <p:spPr>
          <a:xfrm>
            <a:off x="838200" y="2055812"/>
            <a:ext cx="10515600" cy="2944813"/>
          </a:xfrm>
        </p:spPr>
        <p:txBody>
          <a:bodyPr>
            <a:noAutofit/>
          </a:bodyPr>
          <a:lstStyle/>
          <a:p>
            <a:pPr marL="0" indent="0">
              <a:buNone/>
            </a:pPr>
            <a:r>
              <a:rPr lang="en-US" sz="2400" b="1" dirty="0"/>
              <a:t>What was the original name of the Aspire of WNY logo “Spirit”?</a:t>
            </a:r>
          </a:p>
          <a:p>
            <a:pPr marL="0" indent="0">
              <a:buNone/>
            </a:pPr>
            <a:endParaRPr lang="en-US" sz="2400" dirty="0"/>
          </a:p>
          <a:p>
            <a:pPr marL="457200" indent="-457200">
              <a:buFont typeface="+mj-lt"/>
              <a:buAutoNum type="alphaUcPeriod"/>
            </a:pPr>
            <a:r>
              <a:rPr lang="en-US" sz="2400" dirty="0"/>
              <a:t>Archie</a:t>
            </a:r>
          </a:p>
          <a:p>
            <a:pPr marL="457200" indent="-457200">
              <a:buFont typeface="+mj-lt"/>
              <a:buAutoNum type="alphaUcPeriod"/>
            </a:pPr>
            <a:r>
              <a:rPr lang="en-US" sz="2400" dirty="0"/>
              <a:t>Aspen</a:t>
            </a:r>
          </a:p>
          <a:p>
            <a:pPr marL="457200" indent="-457200">
              <a:buFont typeface="+mj-lt"/>
              <a:buAutoNum type="alphaUcPeriod"/>
            </a:pPr>
            <a:r>
              <a:rPr lang="en-US" sz="2400" dirty="0"/>
              <a:t>Andre</a:t>
            </a:r>
          </a:p>
        </p:txBody>
      </p:sp>
      <p:pic>
        <p:nvPicPr>
          <p:cNvPr id="5" name="Picture 4" descr="A yellow and blue logo&#10;&#10;Description automatically generated">
            <a:extLst>
              <a:ext uri="{FF2B5EF4-FFF2-40B4-BE49-F238E27FC236}">
                <a16:creationId xmlns:a16="http://schemas.microsoft.com/office/drawing/2014/main" id="{2FA766B3-5C8C-A0C3-BA28-C7561CB6DF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D00B92AC-B908-925A-26C7-638835AC72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FB0BE6D1-4614-F0EE-7842-2790189138FC}"/>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21</a:t>
            </a:fld>
            <a:endParaRPr lang="en-US" dirty="0"/>
          </a:p>
        </p:txBody>
      </p:sp>
    </p:spTree>
    <p:extLst>
      <p:ext uri="{BB962C8B-B14F-4D97-AF65-F5344CB8AC3E}">
        <p14:creationId xmlns:p14="http://schemas.microsoft.com/office/powerpoint/2010/main" val="2701985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81693-13A5-DEEB-EEF9-4412DE3F851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B1F719D-4B28-D458-8241-1DA3AED1485C}"/>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11B6A0-A878-3FD8-CF5D-96C7356DEEC7}"/>
              </a:ext>
            </a:extLst>
          </p:cNvPr>
          <p:cNvSpPr>
            <a:spLocks noGrp="1"/>
          </p:cNvSpPr>
          <p:nvPr>
            <p:ph type="title"/>
          </p:nvPr>
        </p:nvSpPr>
        <p:spPr/>
        <p:txBody>
          <a:bodyPr/>
          <a:lstStyle/>
          <a:p>
            <a:pPr algn="ctr"/>
            <a:r>
              <a:rPr lang="en-US" b="1" dirty="0">
                <a:solidFill>
                  <a:schemeClr val="bg1"/>
                </a:solidFill>
              </a:rPr>
              <a:t>TRIVIA QUESTION #6: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F623D670-CEA6-A5A0-82BD-FB269EEB03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0A657F4B-6CBB-60B2-9057-E1BF18ADE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979E637B-9270-90A1-D480-67B023251FC3}"/>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22</a:t>
            </a:fld>
            <a:endParaRPr lang="en-US" dirty="0"/>
          </a:p>
        </p:txBody>
      </p:sp>
      <p:sp>
        <p:nvSpPr>
          <p:cNvPr id="10" name="Content Placeholder 2">
            <a:extLst>
              <a:ext uri="{FF2B5EF4-FFF2-40B4-BE49-F238E27FC236}">
                <a16:creationId xmlns:a16="http://schemas.microsoft.com/office/drawing/2014/main" id="{6B419B68-67B6-E23F-D341-ADA9FF996671}"/>
              </a:ext>
            </a:extLst>
          </p:cNvPr>
          <p:cNvSpPr>
            <a:spLocks noGrp="1"/>
          </p:cNvSpPr>
          <p:nvPr>
            <p:ph idx="1"/>
          </p:nvPr>
        </p:nvSpPr>
        <p:spPr>
          <a:xfrm>
            <a:off x="838200" y="2055812"/>
            <a:ext cx="10515600" cy="2944813"/>
          </a:xfrm>
        </p:spPr>
        <p:txBody>
          <a:bodyPr>
            <a:noAutofit/>
          </a:bodyPr>
          <a:lstStyle/>
          <a:p>
            <a:pPr marL="0" indent="0">
              <a:buNone/>
            </a:pPr>
            <a:r>
              <a:rPr lang="en-US" sz="2400" b="1" dirty="0"/>
              <a:t>What was the original name of the Aspire of WNY logo “Spirit”?</a:t>
            </a:r>
          </a:p>
          <a:p>
            <a:pPr marL="0" indent="0">
              <a:buNone/>
            </a:pPr>
            <a:endParaRPr lang="en-US" sz="2400" dirty="0"/>
          </a:p>
          <a:p>
            <a:pPr marL="457200" indent="-457200">
              <a:buFont typeface="+mj-lt"/>
              <a:buAutoNum type="alphaUcPeriod"/>
            </a:pPr>
            <a:r>
              <a:rPr lang="en-US" sz="2400" dirty="0">
                <a:highlight>
                  <a:srgbClr val="E8A721"/>
                </a:highlight>
              </a:rPr>
              <a:t>Archie</a:t>
            </a:r>
          </a:p>
          <a:p>
            <a:pPr marL="457200" indent="-457200">
              <a:buFont typeface="+mj-lt"/>
              <a:buAutoNum type="alphaUcPeriod"/>
            </a:pPr>
            <a:r>
              <a:rPr lang="en-US" sz="2400" dirty="0"/>
              <a:t>Aspen</a:t>
            </a:r>
          </a:p>
          <a:p>
            <a:pPr marL="457200" indent="-457200">
              <a:buFont typeface="+mj-lt"/>
              <a:buAutoNum type="alphaUcPeriod"/>
            </a:pPr>
            <a:r>
              <a:rPr lang="en-US" sz="2400" dirty="0"/>
              <a:t>Andre</a:t>
            </a:r>
          </a:p>
        </p:txBody>
      </p:sp>
    </p:spTree>
    <p:extLst>
      <p:ext uri="{BB962C8B-B14F-4D97-AF65-F5344CB8AC3E}">
        <p14:creationId xmlns:p14="http://schemas.microsoft.com/office/powerpoint/2010/main" val="1461298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C6E68-2E59-1AEF-3312-6FF190C89F8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9DC1A06-8F7F-63B4-6642-A6EBFC9910F9}"/>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517983-111C-EE93-80D4-CBBA2E232427}"/>
              </a:ext>
            </a:extLst>
          </p:cNvPr>
          <p:cNvSpPr>
            <a:spLocks noGrp="1"/>
          </p:cNvSpPr>
          <p:nvPr>
            <p:ph type="title"/>
          </p:nvPr>
        </p:nvSpPr>
        <p:spPr/>
        <p:txBody>
          <a:bodyPr/>
          <a:lstStyle/>
          <a:p>
            <a:pPr algn="ctr"/>
            <a:r>
              <a:rPr lang="en-US" b="1" dirty="0">
                <a:solidFill>
                  <a:schemeClr val="bg1"/>
                </a:solidFill>
              </a:rPr>
              <a:t>TRIVIA QUESTION #7</a:t>
            </a:r>
          </a:p>
        </p:txBody>
      </p:sp>
      <p:sp>
        <p:nvSpPr>
          <p:cNvPr id="3" name="Content Placeholder 2">
            <a:extLst>
              <a:ext uri="{FF2B5EF4-FFF2-40B4-BE49-F238E27FC236}">
                <a16:creationId xmlns:a16="http://schemas.microsoft.com/office/drawing/2014/main" id="{8A848C20-C900-CF21-BE68-CE4149560B64}"/>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What are the theme colors on the clinic side at 7 Community Drive?</a:t>
            </a:r>
          </a:p>
        </p:txBody>
      </p:sp>
      <p:pic>
        <p:nvPicPr>
          <p:cNvPr id="5" name="Picture 4" descr="A yellow and blue logo&#10;&#10;Description automatically generated">
            <a:extLst>
              <a:ext uri="{FF2B5EF4-FFF2-40B4-BE49-F238E27FC236}">
                <a16:creationId xmlns:a16="http://schemas.microsoft.com/office/drawing/2014/main" id="{A63D79B2-6170-2785-5CB1-9968796D85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EB4E5786-D4FD-9531-64C3-FFD97C040A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3AE1A71E-2E7A-60B3-80F3-E5F847071A7B}"/>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23</a:t>
            </a:fld>
            <a:endParaRPr lang="en-US" dirty="0"/>
          </a:p>
        </p:txBody>
      </p:sp>
    </p:spTree>
    <p:extLst>
      <p:ext uri="{BB962C8B-B14F-4D97-AF65-F5344CB8AC3E}">
        <p14:creationId xmlns:p14="http://schemas.microsoft.com/office/powerpoint/2010/main" val="2558131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5D0D1-5570-71C6-0423-C3540B602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9FF965E-9F01-A4C0-36D2-B388CC4276F7}"/>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AC205F-5DBF-1F80-3D6D-15F02085B603}"/>
              </a:ext>
            </a:extLst>
          </p:cNvPr>
          <p:cNvSpPr>
            <a:spLocks noGrp="1"/>
          </p:cNvSpPr>
          <p:nvPr>
            <p:ph type="title"/>
          </p:nvPr>
        </p:nvSpPr>
        <p:spPr/>
        <p:txBody>
          <a:bodyPr/>
          <a:lstStyle/>
          <a:p>
            <a:pPr algn="ctr"/>
            <a:r>
              <a:rPr lang="en-US" b="1" dirty="0">
                <a:solidFill>
                  <a:schemeClr val="bg1"/>
                </a:solidFill>
              </a:rPr>
              <a:t>TRIVIA QUESTION #7: Multiple Choice</a:t>
            </a:r>
          </a:p>
        </p:txBody>
      </p:sp>
      <p:sp>
        <p:nvSpPr>
          <p:cNvPr id="3" name="Content Placeholder 2">
            <a:extLst>
              <a:ext uri="{FF2B5EF4-FFF2-40B4-BE49-F238E27FC236}">
                <a16:creationId xmlns:a16="http://schemas.microsoft.com/office/drawing/2014/main" id="{F65E4206-A148-0704-A5DD-0C5B770B44DA}"/>
              </a:ext>
            </a:extLst>
          </p:cNvPr>
          <p:cNvSpPr>
            <a:spLocks noGrp="1"/>
          </p:cNvSpPr>
          <p:nvPr>
            <p:ph idx="1"/>
          </p:nvPr>
        </p:nvSpPr>
        <p:spPr>
          <a:xfrm>
            <a:off x="838200" y="2055812"/>
            <a:ext cx="10515600" cy="2944813"/>
          </a:xfrm>
        </p:spPr>
        <p:txBody>
          <a:bodyPr>
            <a:noAutofit/>
          </a:bodyPr>
          <a:lstStyle/>
          <a:p>
            <a:pPr marL="0" indent="0">
              <a:buNone/>
            </a:pPr>
            <a:r>
              <a:rPr lang="en-US" sz="2400" b="1" dirty="0"/>
              <a:t>What are the theme colors on the clinic side at 7 Community Drive?</a:t>
            </a:r>
          </a:p>
          <a:p>
            <a:pPr marL="0" indent="0">
              <a:buNone/>
            </a:pPr>
            <a:endParaRPr lang="en-US" sz="2400" dirty="0"/>
          </a:p>
          <a:p>
            <a:pPr marL="457200" indent="-457200">
              <a:buFont typeface="+mj-lt"/>
              <a:buAutoNum type="alphaUcPeriod"/>
            </a:pPr>
            <a:r>
              <a:rPr lang="en-US" sz="2400" dirty="0"/>
              <a:t>Blue and Green</a:t>
            </a:r>
          </a:p>
          <a:p>
            <a:pPr marL="457200" indent="-457200">
              <a:buFont typeface="+mj-lt"/>
              <a:buAutoNum type="alphaUcPeriod"/>
            </a:pPr>
            <a:r>
              <a:rPr lang="en-US" sz="2400" dirty="0"/>
              <a:t>Purple and Green</a:t>
            </a:r>
          </a:p>
          <a:p>
            <a:pPr marL="457200" indent="-457200">
              <a:buFont typeface="+mj-lt"/>
              <a:buAutoNum type="alphaUcPeriod"/>
            </a:pPr>
            <a:r>
              <a:rPr lang="en-US" sz="2400" dirty="0"/>
              <a:t>Yellow and Green</a:t>
            </a:r>
          </a:p>
        </p:txBody>
      </p:sp>
      <p:pic>
        <p:nvPicPr>
          <p:cNvPr id="5" name="Picture 4" descr="A yellow and blue logo&#10;&#10;Description automatically generated">
            <a:extLst>
              <a:ext uri="{FF2B5EF4-FFF2-40B4-BE49-F238E27FC236}">
                <a16:creationId xmlns:a16="http://schemas.microsoft.com/office/drawing/2014/main" id="{8E26EF50-5409-CE75-49C7-422E23E0D2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CB785394-39D2-BB43-EB7F-CDA9AEB145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B131E795-65DD-0931-3BCC-473AF4B0BADF}"/>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24</a:t>
            </a:fld>
            <a:endParaRPr lang="en-US" dirty="0"/>
          </a:p>
        </p:txBody>
      </p:sp>
    </p:spTree>
    <p:extLst>
      <p:ext uri="{BB962C8B-B14F-4D97-AF65-F5344CB8AC3E}">
        <p14:creationId xmlns:p14="http://schemas.microsoft.com/office/powerpoint/2010/main" val="610449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6F854-A697-72C4-326F-A00D3CE80FA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0B893D5-3C7C-20FA-E523-876D5BDBF7BB}"/>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80D43D-90E0-51D7-0C43-86241B565196}"/>
              </a:ext>
            </a:extLst>
          </p:cNvPr>
          <p:cNvSpPr>
            <a:spLocks noGrp="1"/>
          </p:cNvSpPr>
          <p:nvPr>
            <p:ph type="title"/>
          </p:nvPr>
        </p:nvSpPr>
        <p:spPr/>
        <p:txBody>
          <a:bodyPr/>
          <a:lstStyle/>
          <a:p>
            <a:pPr algn="ctr"/>
            <a:r>
              <a:rPr lang="en-US" b="1" dirty="0">
                <a:solidFill>
                  <a:schemeClr val="bg1"/>
                </a:solidFill>
              </a:rPr>
              <a:t>TRIVIA QUESTION #7: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968D6168-3AC8-31FB-475F-4F834C0A01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CDA214D9-5A89-3673-B0A8-643AB1DD2B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328C36EA-9930-7155-29E2-3AFFB759AAC8}"/>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25</a:t>
            </a:fld>
            <a:endParaRPr lang="en-US" dirty="0"/>
          </a:p>
        </p:txBody>
      </p:sp>
      <p:sp>
        <p:nvSpPr>
          <p:cNvPr id="9" name="Content Placeholder 2">
            <a:extLst>
              <a:ext uri="{FF2B5EF4-FFF2-40B4-BE49-F238E27FC236}">
                <a16:creationId xmlns:a16="http://schemas.microsoft.com/office/drawing/2014/main" id="{3192C726-2B66-42B9-97E9-FD6B105DE096}"/>
              </a:ext>
            </a:extLst>
          </p:cNvPr>
          <p:cNvSpPr>
            <a:spLocks noGrp="1"/>
          </p:cNvSpPr>
          <p:nvPr>
            <p:ph idx="1"/>
          </p:nvPr>
        </p:nvSpPr>
        <p:spPr>
          <a:xfrm>
            <a:off x="838200" y="2055812"/>
            <a:ext cx="10515600" cy="2944813"/>
          </a:xfrm>
        </p:spPr>
        <p:txBody>
          <a:bodyPr>
            <a:noAutofit/>
          </a:bodyPr>
          <a:lstStyle/>
          <a:p>
            <a:pPr marL="0" indent="0">
              <a:buNone/>
            </a:pPr>
            <a:r>
              <a:rPr lang="en-US" sz="2400" b="1" dirty="0"/>
              <a:t>What are the theme colors on the clinic side at 7 Community Drive?</a:t>
            </a:r>
          </a:p>
          <a:p>
            <a:pPr marL="0" indent="0">
              <a:buNone/>
            </a:pPr>
            <a:endParaRPr lang="en-US" sz="2400" dirty="0"/>
          </a:p>
          <a:p>
            <a:pPr marL="457200" indent="-457200">
              <a:buFont typeface="+mj-lt"/>
              <a:buAutoNum type="alphaUcPeriod"/>
            </a:pPr>
            <a:r>
              <a:rPr lang="en-US" sz="2400" dirty="0"/>
              <a:t>Blue and Green</a:t>
            </a:r>
          </a:p>
          <a:p>
            <a:pPr marL="457200" indent="-457200">
              <a:buFont typeface="+mj-lt"/>
              <a:buAutoNum type="alphaUcPeriod"/>
            </a:pPr>
            <a:r>
              <a:rPr lang="en-US" sz="2400" dirty="0">
                <a:highlight>
                  <a:srgbClr val="E8A721"/>
                </a:highlight>
              </a:rPr>
              <a:t>Purple and Green</a:t>
            </a:r>
          </a:p>
          <a:p>
            <a:pPr marL="457200" indent="-457200">
              <a:buFont typeface="+mj-lt"/>
              <a:buAutoNum type="alphaUcPeriod"/>
            </a:pPr>
            <a:r>
              <a:rPr lang="en-US" sz="2400" dirty="0"/>
              <a:t>Yellow and Green</a:t>
            </a:r>
          </a:p>
        </p:txBody>
      </p:sp>
    </p:spTree>
    <p:extLst>
      <p:ext uri="{BB962C8B-B14F-4D97-AF65-F5344CB8AC3E}">
        <p14:creationId xmlns:p14="http://schemas.microsoft.com/office/powerpoint/2010/main" val="155314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63260-A0CC-6C98-7EFC-566DF6FC0B2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00478DC-DA04-C098-21CA-F035559E9B46}"/>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8C5D0B-0C71-6EB0-DFD5-496BA6A1A645}"/>
              </a:ext>
            </a:extLst>
          </p:cNvPr>
          <p:cNvSpPr>
            <a:spLocks noGrp="1"/>
          </p:cNvSpPr>
          <p:nvPr>
            <p:ph type="title"/>
          </p:nvPr>
        </p:nvSpPr>
        <p:spPr/>
        <p:txBody>
          <a:bodyPr/>
          <a:lstStyle/>
          <a:p>
            <a:pPr algn="ctr"/>
            <a:r>
              <a:rPr lang="en-US" b="1" dirty="0">
                <a:solidFill>
                  <a:schemeClr val="bg1"/>
                </a:solidFill>
              </a:rPr>
              <a:t>TRIVIA QUESTION #8</a:t>
            </a:r>
          </a:p>
        </p:txBody>
      </p:sp>
      <p:sp>
        <p:nvSpPr>
          <p:cNvPr id="3" name="Content Placeholder 2">
            <a:extLst>
              <a:ext uri="{FF2B5EF4-FFF2-40B4-BE49-F238E27FC236}">
                <a16:creationId xmlns:a16="http://schemas.microsoft.com/office/drawing/2014/main" id="{F0C9B0CC-31E1-1A56-5CA7-22260D71F2DB}"/>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What year did Aspire of WNY (formerly United Cerebral Palsy Association of WNY) open its educational service division?</a:t>
            </a:r>
          </a:p>
        </p:txBody>
      </p:sp>
      <p:pic>
        <p:nvPicPr>
          <p:cNvPr id="5" name="Picture 4" descr="A yellow and blue logo&#10;&#10;Description automatically generated">
            <a:extLst>
              <a:ext uri="{FF2B5EF4-FFF2-40B4-BE49-F238E27FC236}">
                <a16:creationId xmlns:a16="http://schemas.microsoft.com/office/drawing/2014/main" id="{40A79627-6D01-3027-6EBA-7C7870948B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31CE9738-616A-936C-B8A0-0696125798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DD7B7914-935B-599C-6D56-16C671815AE6}"/>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26</a:t>
            </a:fld>
            <a:endParaRPr lang="en-US" dirty="0"/>
          </a:p>
        </p:txBody>
      </p:sp>
    </p:spTree>
    <p:extLst>
      <p:ext uri="{BB962C8B-B14F-4D97-AF65-F5344CB8AC3E}">
        <p14:creationId xmlns:p14="http://schemas.microsoft.com/office/powerpoint/2010/main" val="84178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70076-151B-0692-70AA-F36114991E8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5A199E7-CDB2-6B12-006A-8CC1CF5AB110}"/>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65741B-1407-5C31-5A13-1AA38F6E64DD}"/>
              </a:ext>
            </a:extLst>
          </p:cNvPr>
          <p:cNvSpPr>
            <a:spLocks noGrp="1"/>
          </p:cNvSpPr>
          <p:nvPr>
            <p:ph type="title"/>
          </p:nvPr>
        </p:nvSpPr>
        <p:spPr/>
        <p:txBody>
          <a:bodyPr/>
          <a:lstStyle/>
          <a:p>
            <a:pPr algn="ctr"/>
            <a:r>
              <a:rPr lang="en-US" b="1" dirty="0">
                <a:solidFill>
                  <a:schemeClr val="bg1"/>
                </a:solidFill>
              </a:rPr>
              <a:t>TRIVIA QUESTION #8: Multiple Choice</a:t>
            </a:r>
          </a:p>
        </p:txBody>
      </p:sp>
      <p:sp>
        <p:nvSpPr>
          <p:cNvPr id="3" name="Content Placeholder 2">
            <a:extLst>
              <a:ext uri="{FF2B5EF4-FFF2-40B4-BE49-F238E27FC236}">
                <a16:creationId xmlns:a16="http://schemas.microsoft.com/office/drawing/2014/main" id="{9C5EFFD1-55F4-1CB4-FD40-F14B99360F25}"/>
              </a:ext>
            </a:extLst>
          </p:cNvPr>
          <p:cNvSpPr>
            <a:spLocks noGrp="1"/>
          </p:cNvSpPr>
          <p:nvPr>
            <p:ph idx="1"/>
          </p:nvPr>
        </p:nvSpPr>
        <p:spPr>
          <a:xfrm>
            <a:off x="838200" y="2055812"/>
            <a:ext cx="10515600" cy="2944813"/>
          </a:xfrm>
        </p:spPr>
        <p:txBody>
          <a:bodyPr>
            <a:noAutofit/>
          </a:bodyPr>
          <a:lstStyle/>
          <a:p>
            <a:pPr marL="0" indent="0">
              <a:buNone/>
            </a:pPr>
            <a:r>
              <a:rPr lang="en-US" sz="2400" b="1" dirty="0"/>
              <a:t>What year did Aspire of WNY (formerly United Cerebral Palsy Association of WNY) open its educational service division?</a:t>
            </a:r>
          </a:p>
          <a:p>
            <a:pPr marL="0" indent="0">
              <a:buNone/>
            </a:pPr>
            <a:endParaRPr lang="en-US" sz="2400" dirty="0"/>
          </a:p>
          <a:p>
            <a:pPr marL="457200" indent="-457200">
              <a:buFont typeface="+mj-lt"/>
              <a:buAutoNum type="alphaUcPeriod"/>
            </a:pPr>
            <a:r>
              <a:rPr lang="en-US" sz="2400" dirty="0"/>
              <a:t>1951</a:t>
            </a:r>
          </a:p>
          <a:p>
            <a:pPr marL="457200" indent="-457200">
              <a:buFont typeface="+mj-lt"/>
              <a:buAutoNum type="alphaUcPeriod"/>
            </a:pPr>
            <a:r>
              <a:rPr lang="en-US" sz="2400" dirty="0"/>
              <a:t>1958</a:t>
            </a:r>
          </a:p>
          <a:p>
            <a:pPr marL="457200" indent="-457200">
              <a:buFont typeface="+mj-lt"/>
              <a:buAutoNum type="alphaUcPeriod"/>
            </a:pPr>
            <a:r>
              <a:rPr lang="en-US" sz="2400" dirty="0"/>
              <a:t>1962</a:t>
            </a:r>
          </a:p>
        </p:txBody>
      </p:sp>
      <p:pic>
        <p:nvPicPr>
          <p:cNvPr id="5" name="Picture 4" descr="A yellow and blue logo&#10;&#10;Description automatically generated">
            <a:extLst>
              <a:ext uri="{FF2B5EF4-FFF2-40B4-BE49-F238E27FC236}">
                <a16:creationId xmlns:a16="http://schemas.microsoft.com/office/drawing/2014/main" id="{03A852EC-1060-24E2-EAB9-94F3F2904D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4F29CC6-902E-86B6-BDE8-6FA5E6BA81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13A4E619-FDA6-D8C2-537B-05853390339B}"/>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27</a:t>
            </a:fld>
            <a:endParaRPr lang="en-US" dirty="0"/>
          </a:p>
        </p:txBody>
      </p:sp>
    </p:spTree>
    <p:extLst>
      <p:ext uri="{BB962C8B-B14F-4D97-AF65-F5344CB8AC3E}">
        <p14:creationId xmlns:p14="http://schemas.microsoft.com/office/powerpoint/2010/main" val="3601962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5277E-EDB5-0B8F-73A0-012A326CD84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1D222DA-9CE1-1732-C78D-03923E8F214E}"/>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DFFF75-C081-0C0F-62CA-FDF3328F4C3F}"/>
              </a:ext>
            </a:extLst>
          </p:cNvPr>
          <p:cNvSpPr>
            <a:spLocks noGrp="1"/>
          </p:cNvSpPr>
          <p:nvPr>
            <p:ph type="title"/>
          </p:nvPr>
        </p:nvSpPr>
        <p:spPr/>
        <p:txBody>
          <a:bodyPr/>
          <a:lstStyle/>
          <a:p>
            <a:pPr algn="ctr"/>
            <a:r>
              <a:rPr lang="en-US" b="1" dirty="0">
                <a:solidFill>
                  <a:schemeClr val="bg1"/>
                </a:solidFill>
              </a:rPr>
              <a:t>TRIVIA QUESTION #8: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7B4D2530-CA1C-DD29-F112-BFBC819FA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FECAC68F-EFCC-1F04-4A65-94C573A7D4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01B99823-D3C6-AFD8-3F56-BE12E1B9108C}"/>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28</a:t>
            </a:fld>
            <a:endParaRPr lang="en-US" dirty="0"/>
          </a:p>
        </p:txBody>
      </p:sp>
      <p:sp>
        <p:nvSpPr>
          <p:cNvPr id="10" name="Content Placeholder 2">
            <a:extLst>
              <a:ext uri="{FF2B5EF4-FFF2-40B4-BE49-F238E27FC236}">
                <a16:creationId xmlns:a16="http://schemas.microsoft.com/office/drawing/2014/main" id="{E6432136-2C59-33BC-0B71-2F0BC388654C}"/>
              </a:ext>
            </a:extLst>
          </p:cNvPr>
          <p:cNvSpPr>
            <a:spLocks noGrp="1"/>
          </p:cNvSpPr>
          <p:nvPr>
            <p:ph idx="1"/>
          </p:nvPr>
        </p:nvSpPr>
        <p:spPr>
          <a:xfrm>
            <a:off x="838200" y="2055812"/>
            <a:ext cx="10515600" cy="2944813"/>
          </a:xfrm>
        </p:spPr>
        <p:txBody>
          <a:bodyPr>
            <a:noAutofit/>
          </a:bodyPr>
          <a:lstStyle/>
          <a:p>
            <a:pPr marL="0" indent="0">
              <a:buNone/>
            </a:pPr>
            <a:r>
              <a:rPr lang="en-US" sz="2400" b="1" dirty="0"/>
              <a:t>What year did Aspire of WNY (formerly United Cerebral Palsy Association of WNY) open its educational service division?</a:t>
            </a:r>
          </a:p>
          <a:p>
            <a:pPr marL="0" indent="0">
              <a:buNone/>
            </a:pPr>
            <a:endParaRPr lang="en-US" sz="2400" dirty="0"/>
          </a:p>
          <a:p>
            <a:pPr marL="457200" indent="-457200">
              <a:buFont typeface="+mj-lt"/>
              <a:buAutoNum type="alphaUcPeriod"/>
            </a:pPr>
            <a:r>
              <a:rPr lang="en-US" sz="2400" dirty="0">
                <a:highlight>
                  <a:srgbClr val="E8A721"/>
                </a:highlight>
              </a:rPr>
              <a:t>1951</a:t>
            </a:r>
          </a:p>
          <a:p>
            <a:pPr marL="457200" indent="-457200">
              <a:buFont typeface="+mj-lt"/>
              <a:buAutoNum type="alphaUcPeriod"/>
            </a:pPr>
            <a:r>
              <a:rPr lang="en-US" sz="2400" dirty="0"/>
              <a:t>1958</a:t>
            </a:r>
          </a:p>
          <a:p>
            <a:pPr marL="457200" indent="-457200">
              <a:buFont typeface="+mj-lt"/>
              <a:buAutoNum type="alphaUcPeriod"/>
            </a:pPr>
            <a:r>
              <a:rPr lang="en-US" sz="2400" dirty="0"/>
              <a:t>1962</a:t>
            </a:r>
          </a:p>
        </p:txBody>
      </p:sp>
    </p:spTree>
    <p:extLst>
      <p:ext uri="{BB962C8B-B14F-4D97-AF65-F5344CB8AC3E}">
        <p14:creationId xmlns:p14="http://schemas.microsoft.com/office/powerpoint/2010/main" val="1458769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87252-3969-4336-2662-1F57E12DFCB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7AF3D67-1889-900B-C016-EEF9F70CE8B7}"/>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BED909-D7F9-DB73-8A91-4C7E23EE6A9F}"/>
              </a:ext>
            </a:extLst>
          </p:cNvPr>
          <p:cNvSpPr>
            <a:spLocks noGrp="1"/>
          </p:cNvSpPr>
          <p:nvPr>
            <p:ph type="title"/>
          </p:nvPr>
        </p:nvSpPr>
        <p:spPr/>
        <p:txBody>
          <a:bodyPr/>
          <a:lstStyle/>
          <a:p>
            <a:pPr algn="ctr"/>
            <a:r>
              <a:rPr lang="en-US" b="1" dirty="0">
                <a:solidFill>
                  <a:schemeClr val="bg1"/>
                </a:solidFill>
              </a:rPr>
              <a:t>TRIVIA QUESTION #9</a:t>
            </a:r>
          </a:p>
        </p:txBody>
      </p:sp>
      <p:sp>
        <p:nvSpPr>
          <p:cNvPr id="3" name="Content Placeholder 2">
            <a:extLst>
              <a:ext uri="{FF2B5EF4-FFF2-40B4-BE49-F238E27FC236}">
                <a16:creationId xmlns:a16="http://schemas.microsoft.com/office/drawing/2014/main" id="{DF6E2695-8A4C-B298-EAF0-27E3841FA663}"/>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Who were the founders of Aspire of WNY (formerly United Cerebral Palsy Association of WNY)?</a:t>
            </a:r>
          </a:p>
        </p:txBody>
      </p:sp>
      <p:pic>
        <p:nvPicPr>
          <p:cNvPr id="5" name="Picture 4" descr="A yellow and blue logo&#10;&#10;Description automatically generated">
            <a:extLst>
              <a:ext uri="{FF2B5EF4-FFF2-40B4-BE49-F238E27FC236}">
                <a16:creationId xmlns:a16="http://schemas.microsoft.com/office/drawing/2014/main" id="{21042DAE-7889-A95E-0623-7C35AD22A1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E7F3F358-2835-7FDD-4EFA-069DD9822E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263751EF-F0FB-B482-2915-5B344B901F37}"/>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29</a:t>
            </a:fld>
            <a:endParaRPr lang="en-US" dirty="0"/>
          </a:p>
        </p:txBody>
      </p:sp>
    </p:spTree>
    <p:extLst>
      <p:ext uri="{BB962C8B-B14F-4D97-AF65-F5344CB8AC3E}">
        <p14:creationId xmlns:p14="http://schemas.microsoft.com/office/powerpoint/2010/main" val="313249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26121-5320-B1B9-4538-CA61084B1AB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9182600-E0DE-FD42-8E40-25DA8809E2C6}"/>
              </a:ext>
            </a:extLst>
          </p:cNvPr>
          <p:cNvSpPr/>
          <p:nvPr/>
        </p:nvSpPr>
        <p:spPr>
          <a:xfrm>
            <a:off x="0" y="0"/>
            <a:ext cx="12192000" cy="5607424"/>
          </a:xfrm>
          <a:prstGeom prst="rect">
            <a:avLst/>
          </a:prstGeom>
          <a:solidFill>
            <a:srgbClr val="E8A7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30F0A9A6-7A96-3043-662C-F39AAB4365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7F4E0D2-9316-0FAC-83E4-F2E3A72FB9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C4D14588-E25C-5C9E-0E4B-1CF17F0FA92F}"/>
              </a:ext>
            </a:extLst>
          </p:cNvPr>
          <p:cNvSpPr txBox="1"/>
          <p:nvPr/>
        </p:nvSpPr>
        <p:spPr>
          <a:xfrm>
            <a:off x="521858" y="240568"/>
            <a:ext cx="11148277" cy="769441"/>
          </a:xfrm>
          <a:prstGeom prst="rect">
            <a:avLst/>
          </a:prstGeom>
          <a:noFill/>
        </p:spPr>
        <p:txBody>
          <a:bodyPr wrap="square" rtlCol="0">
            <a:spAutoFit/>
          </a:bodyPr>
          <a:lstStyle/>
          <a:p>
            <a:pPr algn="ctr"/>
            <a:r>
              <a:rPr lang="en-US" sz="4400" b="1" dirty="0">
                <a:solidFill>
                  <a:schemeClr val="bg1"/>
                </a:solidFill>
              </a:rPr>
              <a:t>KICK OFF ICEBREAKER</a:t>
            </a:r>
            <a:endParaRPr lang="en-US" sz="2000" b="1" dirty="0">
              <a:solidFill>
                <a:schemeClr val="bg1"/>
              </a:solidFill>
            </a:endParaRPr>
          </a:p>
        </p:txBody>
      </p:sp>
      <p:sp>
        <p:nvSpPr>
          <p:cNvPr id="3" name="Slide Number Placeholder 1">
            <a:extLst>
              <a:ext uri="{FF2B5EF4-FFF2-40B4-BE49-F238E27FC236}">
                <a16:creationId xmlns:a16="http://schemas.microsoft.com/office/drawing/2014/main" id="{C8FB5A20-8745-F339-2942-E59CB1F17F50}"/>
              </a:ext>
            </a:extLst>
          </p:cNvPr>
          <p:cNvSpPr txBox="1">
            <a:spLocks/>
          </p:cNvSpPr>
          <p:nvPr/>
        </p:nvSpPr>
        <p:spPr>
          <a:xfrm>
            <a:off x="4724399" y="622961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C7F101B-8202-447B-9D79-CF2894823DE8}" type="slidenum">
              <a:rPr lang="en-US" smtClean="0"/>
              <a:pPr algn="ctr"/>
              <a:t>3</a:t>
            </a:fld>
            <a:endParaRPr lang="en-US" dirty="0"/>
          </a:p>
        </p:txBody>
      </p:sp>
      <p:pic>
        <p:nvPicPr>
          <p:cNvPr id="2" name="Picture 1" descr="Trivia GIFs | Tenor">
            <a:extLst>
              <a:ext uri="{FF2B5EF4-FFF2-40B4-BE49-F238E27FC236}">
                <a16:creationId xmlns:a16="http://schemas.microsoft.com/office/drawing/2014/main" id="{FC0B32E6-0F52-CA23-304B-8E58BB1EAC83}"/>
              </a:ext>
            </a:extLst>
          </p:cNvPr>
          <p:cNvPicPr>
            <a:picLocks noChangeAspect="1"/>
          </p:cNvPicPr>
          <p:nvPr/>
        </p:nvPicPr>
        <p:blipFill>
          <a:blip r:embed="rId4"/>
          <a:stretch>
            <a:fillRect/>
          </a:stretch>
        </p:blipFill>
        <p:spPr>
          <a:xfrm>
            <a:off x="3913650" y="1154513"/>
            <a:ext cx="4364691" cy="4245654"/>
          </a:xfrm>
          <a:prstGeom prst="rect">
            <a:avLst/>
          </a:prstGeom>
        </p:spPr>
      </p:pic>
    </p:spTree>
    <p:extLst>
      <p:ext uri="{BB962C8B-B14F-4D97-AF65-F5344CB8AC3E}">
        <p14:creationId xmlns:p14="http://schemas.microsoft.com/office/powerpoint/2010/main" val="12208191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F1A34-E0DE-AA62-248A-0736FAFCDB5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07AD95B-1211-FD14-8013-A82A58E4107C}"/>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32B5C6-A263-13E0-574A-9948661F6C6B}"/>
              </a:ext>
            </a:extLst>
          </p:cNvPr>
          <p:cNvSpPr>
            <a:spLocks noGrp="1"/>
          </p:cNvSpPr>
          <p:nvPr>
            <p:ph type="title"/>
          </p:nvPr>
        </p:nvSpPr>
        <p:spPr/>
        <p:txBody>
          <a:bodyPr/>
          <a:lstStyle/>
          <a:p>
            <a:pPr algn="ctr"/>
            <a:r>
              <a:rPr lang="en-US" b="1" dirty="0">
                <a:solidFill>
                  <a:schemeClr val="bg1"/>
                </a:solidFill>
              </a:rPr>
              <a:t>TRIVIA QUESTION #9: Multiple Choice</a:t>
            </a:r>
          </a:p>
        </p:txBody>
      </p:sp>
      <p:sp>
        <p:nvSpPr>
          <p:cNvPr id="3" name="Content Placeholder 2">
            <a:extLst>
              <a:ext uri="{FF2B5EF4-FFF2-40B4-BE49-F238E27FC236}">
                <a16:creationId xmlns:a16="http://schemas.microsoft.com/office/drawing/2014/main" id="{359A66FD-239F-917A-1A4E-E998826C4246}"/>
              </a:ext>
            </a:extLst>
          </p:cNvPr>
          <p:cNvSpPr>
            <a:spLocks noGrp="1"/>
          </p:cNvSpPr>
          <p:nvPr>
            <p:ph idx="1"/>
          </p:nvPr>
        </p:nvSpPr>
        <p:spPr>
          <a:xfrm>
            <a:off x="838200" y="2055812"/>
            <a:ext cx="10515600" cy="2944813"/>
          </a:xfrm>
        </p:spPr>
        <p:txBody>
          <a:bodyPr>
            <a:noAutofit/>
          </a:bodyPr>
          <a:lstStyle/>
          <a:p>
            <a:pPr marL="0" indent="0">
              <a:buNone/>
            </a:pPr>
            <a:r>
              <a:rPr lang="en-US" sz="2400" b="1" dirty="0"/>
              <a:t>Who were the founders of Aspire of WNY (formerly United Cerebral Palsy Association of WNY)?</a:t>
            </a:r>
          </a:p>
          <a:p>
            <a:pPr marL="0" indent="0">
              <a:buNone/>
            </a:pPr>
            <a:endParaRPr lang="en-US" sz="2400" dirty="0"/>
          </a:p>
          <a:p>
            <a:pPr marL="457200" indent="-457200">
              <a:buFont typeface="+mj-lt"/>
              <a:buAutoNum type="alphaUcPeriod"/>
            </a:pPr>
            <a:r>
              <a:rPr lang="en-US" sz="2400" dirty="0"/>
              <a:t>Board members of Children’s Hospital in Buffalo</a:t>
            </a:r>
          </a:p>
          <a:p>
            <a:pPr marL="457200" indent="-457200">
              <a:buFont typeface="+mj-lt"/>
              <a:buAutoNum type="alphaUcPeriod"/>
            </a:pPr>
            <a:r>
              <a:rPr lang="en-US" sz="2400" dirty="0"/>
              <a:t>The John Oishei Foundation</a:t>
            </a:r>
          </a:p>
          <a:p>
            <a:pPr marL="457200" indent="-457200">
              <a:buFont typeface="+mj-lt"/>
              <a:buAutoNum type="alphaUcPeriod"/>
            </a:pPr>
            <a:r>
              <a:rPr lang="en-US" sz="2400" dirty="0"/>
              <a:t>Parents of those with Cerebral Pasly</a:t>
            </a:r>
          </a:p>
        </p:txBody>
      </p:sp>
      <p:pic>
        <p:nvPicPr>
          <p:cNvPr id="5" name="Picture 4" descr="A yellow and blue logo&#10;&#10;Description automatically generated">
            <a:extLst>
              <a:ext uri="{FF2B5EF4-FFF2-40B4-BE49-F238E27FC236}">
                <a16:creationId xmlns:a16="http://schemas.microsoft.com/office/drawing/2014/main" id="{3DFC2927-F9DD-6EE4-4921-66DD373427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DA1B766-FBE3-B2F3-36E5-FECB88DFF7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DCFE2CAE-99FC-221F-5A14-2C9234EE25B5}"/>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30</a:t>
            </a:fld>
            <a:endParaRPr lang="en-US" dirty="0"/>
          </a:p>
        </p:txBody>
      </p:sp>
    </p:spTree>
    <p:extLst>
      <p:ext uri="{BB962C8B-B14F-4D97-AF65-F5344CB8AC3E}">
        <p14:creationId xmlns:p14="http://schemas.microsoft.com/office/powerpoint/2010/main" val="12892347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2ED9B-AE6D-9DE5-6559-75EDA973132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8881DEE-E484-7E4A-7CFE-FD9B2C2ED0F0}"/>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C3B7E8-3BAB-DAA6-A975-A86A396AEC69}"/>
              </a:ext>
            </a:extLst>
          </p:cNvPr>
          <p:cNvSpPr>
            <a:spLocks noGrp="1"/>
          </p:cNvSpPr>
          <p:nvPr>
            <p:ph type="title"/>
          </p:nvPr>
        </p:nvSpPr>
        <p:spPr/>
        <p:txBody>
          <a:bodyPr/>
          <a:lstStyle/>
          <a:p>
            <a:pPr algn="ctr"/>
            <a:r>
              <a:rPr lang="en-US" b="1" dirty="0">
                <a:solidFill>
                  <a:schemeClr val="bg1"/>
                </a:solidFill>
              </a:rPr>
              <a:t>TRIVIA QUESTION #9: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AA86DDEB-C92B-687F-CE8F-C50601029E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319163F9-BAA6-4B87-908A-2651B9CBF1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840FB3E3-0ABE-3488-A7CB-C70C3B451D5C}"/>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31</a:t>
            </a:fld>
            <a:endParaRPr lang="en-US" dirty="0"/>
          </a:p>
        </p:txBody>
      </p:sp>
      <p:sp>
        <p:nvSpPr>
          <p:cNvPr id="9" name="Content Placeholder 2">
            <a:extLst>
              <a:ext uri="{FF2B5EF4-FFF2-40B4-BE49-F238E27FC236}">
                <a16:creationId xmlns:a16="http://schemas.microsoft.com/office/drawing/2014/main" id="{C4ECDAD2-1A82-2E6C-9834-B2582E0D27BC}"/>
              </a:ext>
            </a:extLst>
          </p:cNvPr>
          <p:cNvSpPr>
            <a:spLocks noGrp="1"/>
          </p:cNvSpPr>
          <p:nvPr>
            <p:ph idx="1"/>
          </p:nvPr>
        </p:nvSpPr>
        <p:spPr>
          <a:xfrm>
            <a:off x="838200" y="2055812"/>
            <a:ext cx="10515600" cy="2944813"/>
          </a:xfrm>
        </p:spPr>
        <p:txBody>
          <a:bodyPr>
            <a:noAutofit/>
          </a:bodyPr>
          <a:lstStyle/>
          <a:p>
            <a:pPr marL="0" indent="0">
              <a:buNone/>
            </a:pPr>
            <a:r>
              <a:rPr lang="en-US" sz="2400" b="1" dirty="0"/>
              <a:t>Who were the founders of Aspire of WNY (formerly United Cerebral Palsy Association of WNY)?</a:t>
            </a:r>
          </a:p>
          <a:p>
            <a:pPr marL="0" indent="0">
              <a:buNone/>
            </a:pPr>
            <a:endParaRPr lang="en-US" sz="2400" dirty="0"/>
          </a:p>
          <a:p>
            <a:pPr marL="457200" indent="-457200">
              <a:buFont typeface="+mj-lt"/>
              <a:buAutoNum type="alphaUcPeriod"/>
            </a:pPr>
            <a:r>
              <a:rPr lang="en-US" sz="2400" dirty="0"/>
              <a:t>Board members of Children’s Hospital in Buffalo</a:t>
            </a:r>
          </a:p>
          <a:p>
            <a:pPr marL="457200" indent="-457200">
              <a:buFont typeface="+mj-lt"/>
              <a:buAutoNum type="alphaUcPeriod"/>
            </a:pPr>
            <a:r>
              <a:rPr lang="en-US" sz="2400" dirty="0"/>
              <a:t>The John Oishei Foundation</a:t>
            </a:r>
          </a:p>
          <a:p>
            <a:pPr marL="457200" indent="-457200">
              <a:buFont typeface="+mj-lt"/>
              <a:buAutoNum type="alphaUcPeriod"/>
            </a:pPr>
            <a:r>
              <a:rPr lang="en-US" sz="2400" dirty="0">
                <a:highlight>
                  <a:srgbClr val="E8A721"/>
                </a:highlight>
              </a:rPr>
              <a:t>Parents of those with Cerebral Pasly</a:t>
            </a:r>
          </a:p>
        </p:txBody>
      </p:sp>
    </p:spTree>
    <p:extLst>
      <p:ext uri="{BB962C8B-B14F-4D97-AF65-F5344CB8AC3E}">
        <p14:creationId xmlns:p14="http://schemas.microsoft.com/office/powerpoint/2010/main" val="16899964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93ABB-B494-663A-CE55-18AAB866B1D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82E9DD5-9299-1334-396F-48EBD1D3866E}"/>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C3B6B4-A870-8FC0-71A8-5BFDAA489A08}"/>
              </a:ext>
            </a:extLst>
          </p:cNvPr>
          <p:cNvSpPr>
            <a:spLocks noGrp="1"/>
          </p:cNvSpPr>
          <p:nvPr>
            <p:ph type="title"/>
          </p:nvPr>
        </p:nvSpPr>
        <p:spPr/>
        <p:txBody>
          <a:bodyPr/>
          <a:lstStyle/>
          <a:p>
            <a:pPr algn="ctr"/>
            <a:r>
              <a:rPr lang="en-US" b="1" dirty="0">
                <a:solidFill>
                  <a:schemeClr val="bg1"/>
                </a:solidFill>
              </a:rPr>
              <a:t>TRIVIA QUESTION #10</a:t>
            </a:r>
          </a:p>
        </p:txBody>
      </p:sp>
      <p:sp>
        <p:nvSpPr>
          <p:cNvPr id="3" name="Content Placeholder 2">
            <a:extLst>
              <a:ext uri="{FF2B5EF4-FFF2-40B4-BE49-F238E27FC236}">
                <a16:creationId xmlns:a16="http://schemas.microsoft.com/office/drawing/2014/main" id="{D210D0D9-1BD9-1DDB-BC73-E3965357FA7E}"/>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What was the very first staffing model in adult residential services?</a:t>
            </a:r>
          </a:p>
        </p:txBody>
      </p:sp>
      <p:pic>
        <p:nvPicPr>
          <p:cNvPr id="5" name="Picture 4" descr="A yellow and blue logo&#10;&#10;Description automatically generated">
            <a:extLst>
              <a:ext uri="{FF2B5EF4-FFF2-40B4-BE49-F238E27FC236}">
                <a16:creationId xmlns:a16="http://schemas.microsoft.com/office/drawing/2014/main" id="{A8BF3503-4EFD-463E-B5E9-3C48601C21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1F8E0C5-1CA2-1CF8-3AA1-1A33FA5BAC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E0236375-C113-9BB8-E0A3-BBF7FFF2E296}"/>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32</a:t>
            </a:fld>
            <a:endParaRPr lang="en-US" dirty="0"/>
          </a:p>
        </p:txBody>
      </p:sp>
    </p:spTree>
    <p:extLst>
      <p:ext uri="{BB962C8B-B14F-4D97-AF65-F5344CB8AC3E}">
        <p14:creationId xmlns:p14="http://schemas.microsoft.com/office/powerpoint/2010/main" val="26518751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847E1-04F2-F8D2-8AF6-C55588B4658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4AD375D-58DC-2E7A-9D22-D59723875BEF}"/>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171BEC-39BA-519C-F66E-4E063C9F0115}"/>
              </a:ext>
            </a:extLst>
          </p:cNvPr>
          <p:cNvSpPr>
            <a:spLocks noGrp="1"/>
          </p:cNvSpPr>
          <p:nvPr>
            <p:ph type="title"/>
          </p:nvPr>
        </p:nvSpPr>
        <p:spPr/>
        <p:txBody>
          <a:bodyPr/>
          <a:lstStyle/>
          <a:p>
            <a:pPr algn="ctr"/>
            <a:r>
              <a:rPr lang="en-US" b="1" dirty="0">
                <a:solidFill>
                  <a:schemeClr val="bg1"/>
                </a:solidFill>
              </a:rPr>
              <a:t>TRIVIA QUESTION #10: Multiple Choice</a:t>
            </a:r>
          </a:p>
        </p:txBody>
      </p:sp>
      <p:sp>
        <p:nvSpPr>
          <p:cNvPr id="3" name="Content Placeholder 2">
            <a:extLst>
              <a:ext uri="{FF2B5EF4-FFF2-40B4-BE49-F238E27FC236}">
                <a16:creationId xmlns:a16="http://schemas.microsoft.com/office/drawing/2014/main" id="{933E0E60-263B-BE8D-2921-1EE36A667AF4}"/>
              </a:ext>
            </a:extLst>
          </p:cNvPr>
          <p:cNvSpPr>
            <a:spLocks noGrp="1"/>
          </p:cNvSpPr>
          <p:nvPr>
            <p:ph idx="1"/>
          </p:nvPr>
        </p:nvSpPr>
        <p:spPr>
          <a:xfrm>
            <a:off x="838200" y="2055812"/>
            <a:ext cx="10515600" cy="2944813"/>
          </a:xfrm>
        </p:spPr>
        <p:txBody>
          <a:bodyPr>
            <a:noAutofit/>
          </a:bodyPr>
          <a:lstStyle/>
          <a:p>
            <a:pPr marL="0" indent="0">
              <a:buNone/>
            </a:pPr>
            <a:r>
              <a:rPr lang="en-US" sz="2400" b="1" dirty="0"/>
              <a:t>What was the very first staffing model in adult residential services?</a:t>
            </a:r>
          </a:p>
          <a:p>
            <a:pPr marL="0" indent="0">
              <a:buNone/>
            </a:pPr>
            <a:endParaRPr lang="en-US" sz="2400" dirty="0"/>
          </a:p>
          <a:p>
            <a:pPr marL="457200" indent="-457200">
              <a:buFont typeface="+mj-lt"/>
              <a:buAutoNum type="alphaUcPeriod"/>
            </a:pPr>
            <a:r>
              <a:rPr lang="en-US" sz="2400" dirty="0"/>
              <a:t>Live in “House parents”</a:t>
            </a:r>
          </a:p>
          <a:p>
            <a:pPr marL="457200" indent="-457200">
              <a:buFont typeface="+mj-lt"/>
              <a:buAutoNum type="alphaUcPeriod"/>
            </a:pPr>
            <a:r>
              <a:rPr lang="en-US" sz="2400" dirty="0"/>
              <a:t>Volunteer family members.</a:t>
            </a:r>
          </a:p>
          <a:p>
            <a:pPr marL="457200" indent="-457200">
              <a:buFont typeface="+mj-lt"/>
              <a:buAutoNum type="alphaUcPeriod"/>
            </a:pPr>
            <a:r>
              <a:rPr lang="en-US" sz="2400" dirty="0"/>
              <a:t>24-hour nursing care</a:t>
            </a:r>
          </a:p>
        </p:txBody>
      </p:sp>
      <p:pic>
        <p:nvPicPr>
          <p:cNvPr id="5" name="Picture 4" descr="A yellow and blue logo&#10;&#10;Description automatically generated">
            <a:extLst>
              <a:ext uri="{FF2B5EF4-FFF2-40B4-BE49-F238E27FC236}">
                <a16:creationId xmlns:a16="http://schemas.microsoft.com/office/drawing/2014/main" id="{92825AFE-92AA-5E16-E91B-E911DAC83E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920A5B1-C162-B8DD-7540-32D5DD7DB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B2D249B7-AF60-F858-319A-D0A6520617AA}"/>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33</a:t>
            </a:fld>
            <a:endParaRPr lang="en-US" dirty="0"/>
          </a:p>
        </p:txBody>
      </p:sp>
    </p:spTree>
    <p:extLst>
      <p:ext uri="{BB962C8B-B14F-4D97-AF65-F5344CB8AC3E}">
        <p14:creationId xmlns:p14="http://schemas.microsoft.com/office/powerpoint/2010/main" val="2956761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544C7-9BFF-2C6A-16B3-C0AB7A6634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DB77D38-D7CA-7157-89EF-C43E2B54AD9C}"/>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6BF02F-C4C9-EC13-A070-70B266F833D6}"/>
              </a:ext>
            </a:extLst>
          </p:cNvPr>
          <p:cNvSpPr>
            <a:spLocks noGrp="1"/>
          </p:cNvSpPr>
          <p:nvPr>
            <p:ph type="title"/>
          </p:nvPr>
        </p:nvSpPr>
        <p:spPr/>
        <p:txBody>
          <a:bodyPr/>
          <a:lstStyle/>
          <a:p>
            <a:pPr algn="ctr"/>
            <a:r>
              <a:rPr lang="en-US" b="1" dirty="0">
                <a:solidFill>
                  <a:schemeClr val="bg1"/>
                </a:solidFill>
              </a:rPr>
              <a:t>TRIVIA QUESTION #10: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CA03A6A5-75F3-5D44-6BE6-165D0A5C7C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0C0E6EC3-5CCD-0691-34E2-9FE62A20BA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C984080E-9394-6D89-E682-E0CFC2A9D860}"/>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34</a:t>
            </a:fld>
            <a:endParaRPr lang="en-US" dirty="0"/>
          </a:p>
        </p:txBody>
      </p:sp>
      <p:sp>
        <p:nvSpPr>
          <p:cNvPr id="10" name="Content Placeholder 2">
            <a:extLst>
              <a:ext uri="{FF2B5EF4-FFF2-40B4-BE49-F238E27FC236}">
                <a16:creationId xmlns:a16="http://schemas.microsoft.com/office/drawing/2014/main" id="{D1029C31-9C1B-863E-71F5-68229ED1DF97}"/>
              </a:ext>
            </a:extLst>
          </p:cNvPr>
          <p:cNvSpPr>
            <a:spLocks noGrp="1"/>
          </p:cNvSpPr>
          <p:nvPr>
            <p:ph idx="1"/>
          </p:nvPr>
        </p:nvSpPr>
        <p:spPr>
          <a:xfrm>
            <a:off x="838200" y="2055812"/>
            <a:ext cx="10515600" cy="2944813"/>
          </a:xfrm>
        </p:spPr>
        <p:txBody>
          <a:bodyPr>
            <a:noAutofit/>
          </a:bodyPr>
          <a:lstStyle/>
          <a:p>
            <a:pPr marL="0" indent="0">
              <a:buNone/>
            </a:pPr>
            <a:r>
              <a:rPr lang="en-US" sz="2400" b="1" dirty="0"/>
              <a:t>What was the very first staffing model in adult residential services?</a:t>
            </a:r>
          </a:p>
          <a:p>
            <a:pPr marL="0" indent="0">
              <a:buNone/>
            </a:pPr>
            <a:endParaRPr lang="en-US" sz="2400" dirty="0"/>
          </a:p>
          <a:p>
            <a:pPr marL="457200" indent="-457200">
              <a:buFont typeface="+mj-lt"/>
              <a:buAutoNum type="alphaUcPeriod"/>
            </a:pPr>
            <a:r>
              <a:rPr lang="en-US" sz="2400" dirty="0">
                <a:highlight>
                  <a:srgbClr val="E8A721"/>
                </a:highlight>
              </a:rPr>
              <a:t>Live in “House parents”</a:t>
            </a:r>
          </a:p>
          <a:p>
            <a:pPr marL="457200" indent="-457200">
              <a:buFont typeface="+mj-lt"/>
              <a:buAutoNum type="alphaUcPeriod"/>
            </a:pPr>
            <a:r>
              <a:rPr lang="en-US" sz="2400" dirty="0"/>
              <a:t>Volunteer family members.</a:t>
            </a:r>
          </a:p>
          <a:p>
            <a:pPr marL="457200" indent="-457200">
              <a:buFont typeface="+mj-lt"/>
              <a:buAutoNum type="alphaUcPeriod"/>
            </a:pPr>
            <a:r>
              <a:rPr lang="en-US" sz="2400" dirty="0"/>
              <a:t>24-hour nursing care</a:t>
            </a:r>
          </a:p>
        </p:txBody>
      </p:sp>
    </p:spTree>
    <p:extLst>
      <p:ext uri="{BB962C8B-B14F-4D97-AF65-F5344CB8AC3E}">
        <p14:creationId xmlns:p14="http://schemas.microsoft.com/office/powerpoint/2010/main" val="13052718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0ACF8-71D6-1486-64A3-7A78DF8BA8E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293F2B5-9D5A-B21A-CF06-C07DF337B583}"/>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0110AC-F593-479C-1269-E60FED9548FD}"/>
              </a:ext>
            </a:extLst>
          </p:cNvPr>
          <p:cNvSpPr>
            <a:spLocks noGrp="1"/>
          </p:cNvSpPr>
          <p:nvPr>
            <p:ph type="title"/>
          </p:nvPr>
        </p:nvSpPr>
        <p:spPr/>
        <p:txBody>
          <a:bodyPr/>
          <a:lstStyle/>
          <a:p>
            <a:pPr algn="ctr"/>
            <a:r>
              <a:rPr lang="en-US" b="1" dirty="0">
                <a:solidFill>
                  <a:schemeClr val="bg1"/>
                </a:solidFill>
              </a:rPr>
              <a:t>TRIVIA QUESTION #11</a:t>
            </a:r>
          </a:p>
        </p:txBody>
      </p:sp>
      <p:sp>
        <p:nvSpPr>
          <p:cNvPr id="3" name="Content Placeholder 2">
            <a:extLst>
              <a:ext uri="{FF2B5EF4-FFF2-40B4-BE49-F238E27FC236}">
                <a16:creationId xmlns:a16="http://schemas.microsoft.com/office/drawing/2014/main" id="{C59CD67E-7397-2A4C-6BB6-F55C6FC58971}"/>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What building was generously donated to Aspire of WNY and will become the location of our new corporate headquarters in Fredonia?</a:t>
            </a:r>
          </a:p>
        </p:txBody>
      </p:sp>
      <p:pic>
        <p:nvPicPr>
          <p:cNvPr id="5" name="Picture 4" descr="A yellow and blue logo&#10;&#10;Description automatically generated">
            <a:extLst>
              <a:ext uri="{FF2B5EF4-FFF2-40B4-BE49-F238E27FC236}">
                <a16:creationId xmlns:a16="http://schemas.microsoft.com/office/drawing/2014/main" id="{2B521ADF-196E-973D-0F20-23228C23A6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DB8A8E43-5B25-375E-74D3-BA9E6441AD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5942A9A5-4046-1DE5-95C9-518634BA64C1}"/>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35</a:t>
            </a:fld>
            <a:endParaRPr lang="en-US" dirty="0"/>
          </a:p>
        </p:txBody>
      </p:sp>
    </p:spTree>
    <p:extLst>
      <p:ext uri="{BB962C8B-B14F-4D97-AF65-F5344CB8AC3E}">
        <p14:creationId xmlns:p14="http://schemas.microsoft.com/office/powerpoint/2010/main" val="10220597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6C20C-FA8C-423B-3364-990CCAB531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2CA139-801A-368E-3389-544A3502F0C2}"/>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FB5B59-BADA-CD2C-7B87-C5A95744545A}"/>
              </a:ext>
            </a:extLst>
          </p:cNvPr>
          <p:cNvSpPr>
            <a:spLocks noGrp="1"/>
          </p:cNvSpPr>
          <p:nvPr>
            <p:ph type="title"/>
          </p:nvPr>
        </p:nvSpPr>
        <p:spPr/>
        <p:txBody>
          <a:bodyPr/>
          <a:lstStyle/>
          <a:p>
            <a:pPr algn="ctr"/>
            <a:r>
              <a:rPr lang="en-US" b="1" dirty="0">
                <a:solidFill>
                  <a:schemeClr val="bg1"/>
                </a:solidFill>
              </a:rPr>
              <a:t>TRIVIA QUESTION #11: Multiple Choice</a:t>
            </a:r>
          </a:p>
        </p:txBody>
      </p:sp>
      <p:sp>
        <p:nvSpPr>
          <p:cNvPr id="3" name="Content Placeholder 2">
            <a:extLst>
              <a:ext uri="{FF2B5EF4-FFF2-40B4-BE49-F238E27FC236}">
                <a16:creationId xmlns:a16="http://schemas.microsoft.com/office/drawing/2014/main" id="{7DCAF9B4-D537-9719-1A17-0FF5052698E8}"/>
              </a:ext>
            </a:extLst>
          </p:cNvPr>
          <p:cNvSpPr>
            <a:spLocks noGrp="1"/>
          </p:cNvSpPr>
          <p:nvPr>
            <p:ph idx="1"/>
          </p:nvPr>
        </p:nvSpPr>
        <p:spPr>
          <a:xfrm>
            <a:off x="838200" y="2055812"/>
            <a:ext cx="10515600" cy="2944813"/>
          </a:xfrm>
        </p:spPr>
        <p:txBody>
          <a:bodyPr>
            <a:noAutofit/>
          </a:bodyPr>
          <a:lstStyle/>
          <a:p>
            <a:pPr marL="0" indent="0">
              <a:buNone/>
            </a:pPr>
            <a:r>
              <a:rPr lang="en-US" sz="2400" b="1" dirty="0"/>
              <a:t>What building was generously donated to Aspire of WNY and will become the location of our new corporate headquarters in Fredonia?</a:t>
            </a:r>
          </a:p>
          <a:p>
            <a:pPr marL="0" indent="0">
              <a:buNone/>
            </a:pPr>
            <a:endParaRPr lang="en-US" sz="2400" dirty="0"/>
          </a:p>
          <a:p>
            <a:pPr marL="457200" indent="-457200">
              <a:buFont typeface="+mj-lt"/>
              <a:buAutoNum type="alphaUcPeriod"/>
            </a:pPr>
            <a:r>
              <a:rPr lang="en-US" sz="2400" dirty="0"/>
              <a:t>The WBA on Church Street in Fredonia</a:t>
            </a:r>
          </a:p>
          <a:p>
            <a:pPr marL="457200" indent="-457200">
              <a:buFont typeface="+mj-lt"/>
              <a:buAutoNum type="alphaUcPeriod"/>
            </a:pPr>
            <a:r>
              <a:rPr lang="en-US" sz="2400" dirty="0"/>
              <a:t>The WDA on Center Street in Fredonia</a:t>
            </a:r>
          </a:p>
          <a:p>
            <a:pPr marL="457200" indent="-457200">
              <a:buFont typeface="+mj-lt"/>
              <a:buAutoNum type="alphaUcPeriod"/>
            </a:pPr>
            <a:r>
              <a:rPr lang="en-US" sz="2400" dirty="0"/>
              <a:t>The WCA on Temple Street in Fredonia</a:t>
            </a:r>
          </a:p>
        </p:txBody>
      </p:sp>
      <p:pic>
        <p:nvPicPr>
          <p:cNvPr id="5" name="Picture 4" descr="A yellow and blue logo&#10;&#10;Description automatically generated">
            <a:extLst>
              <a:ext uri="{FF2B5EF4-FFF2-40B4-BE49-F238E27FC236}">
                <a16:creationId xmlns:a16="http://schemas.microsoft.com/office/drawing/2014/main" id="{F35A0D77-1432-6B43-BC6C-DDA40E3544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D0854053-4BBF-5802-D608-FDFE43321E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6CEBD847-A8B0-3A59-15B1-40D6BB8F88FF}"/>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36</a:t>
            </a:fld>
            <a:endParaRPr lang="en-US" dirty="0"/>
          </a:p>
        </p:txBody>
      </p:sp>
    </p:spTree>
    <p:extLst>
      <p:ext uri="{BB962C8B-B14F-4D97-AF65-F5344CB8AC3E}">
        <p14:creationId xmlns:p14="http://schemas.microsoft.com/office/powerpoint/2010/main" val="35260344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F2A30-EA40-A61D-7534-CCBC36BDA35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398A667-AE3D-16DB-2E73-7C4F16135B39}"/>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980DC2-650B-9AE8-A9A8-92CE4323B944}"/>
              </a:ext>
            </a:extLst>
          </p:cNvPr>
          <p:cNvSpPr>
            <a:spLocks noGrp="1"/>
          </p:cNvSpPr>
          <p:nvPr>
            <p:ph type="title"/>
          </p:nvPr>
        </p:nvSpPr>
        <p:spPr/>
        <p:txBody>
          <a:bodyPr/>
          <a:lstStyle/>
          <a:p>
            <a:pPr algn="ctr"/>
            <a:r>
              <a:rPr lang="en-US" b="1" dirty="0">
                <a:solidFill>
                  <a:schemeClr val="bg1"/>
                </a:solidFill>
              </a:rPr>
              <a:t>TRIVIA QUESTION #11: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A36796B7-F7C4-090C-4008-978175CA04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8682A11E-47CF-07A5-9D69-D1CC6DB844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D8A8D31F-4D5E-28FB-1E2D-64A4F0DDEBAF}"/>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37</a:t>
            </a:fld>
            <a:endParaRPr lang="en-US" dirty="0"/>
          </a:p>
        </p:txBody>
      </p:sp>
      <p:sp>
        <p:nvSpPr>
          <p:cNvPr id="9" name="Content Placeholder 2">
            <a:extLst>
              <a:ext uri="{FF2B5EF4-FFF2-40B4-BE49-F238E27FC236}">
                <a16:creationId xmlns:a16="http://schemas.microsoft.com/office/drawing/2014/main" id="{7AFA5683-81DE-44F4-37DC-D14098973EFE}"/>
              </a:ext>
            </a:extLst>
          </p:cNvPr>
          <p:cNvSpPr txBox="1">
            <a:spLocks/>
          </p:cNvSpPr>
          <p:nvPr/>
        </p:nvSpPr>
        <p:spPr>
          <a:xfrm>
            <a:off x="838200" y="2055812"/>
            <a:ext cx="10515600" cy="29448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What building was generously donated to Aspire of WNY and will become the location of our new corporate headquarters in Fredonia?</a:t>
            </a:r>
          </a:p>
          <a:p>
            <a:pPr marL="0" indent="0">
              <a:buFont typeface="Arial" panose="020B0604020202020204" pitchFamily="34" charset="0"/>
              <a:buNone/>
            </a:pPr>
            <a:endParaRPr lang="en-US" sz="2400" dirty="0"/>
          </a:p>
          <a:p>
            <a:pPr marL="457200" indent="-457200">
              <a:buFont typeface="+mj-lt"/>
              <a:buAutoNum type="alphaUcPeriod"/>
            </a:pPr>
            <a:r>
              <a:rPr lang="en-US" sz="2400" dirty="0"/>
              <a:t>The WBA on Church Street in Fredonia</a:t>
            </a:r>
          </a:p>
          <a:p>
            <a:pPr marL="457200" indent="-457200">
              <a:buFont typeface="+mj-lt"/>
              <a:buAutoNum type="alphaUcPeriod"/>
            </a:pPr>
            <a:r>
              <a:rPr lang="en-US" sz="2400" dirty="0"/>
              <a:t>The WDA on Center Street in Fredonia</a:t>
            </a:r>
          </a:p>
          <a:p>
            <a:pPr marL="457200" indent="-457200">
              <a:buFont typeface="+mj-lt"/>
              <a:buAutoNum type="alphaUcPeriod"/>
            </a:pPr>
            <a:r>
              <a:rPr lang="en-US" sz="2400" dirty="0">
                <a:highlight>
                  <a:srgbClr val="E8A721"/>
                </a:highlight>
              </a:rPr>
              <a:t>The WCA on Temple Street in Fredonia</a:t>
            </a:r>
          </a:p>
        </p:txBody>
      </p:sp>
    </p:spTree>
    <p:extLst>
      <p:ext uri="{BB962C8B-B14F-4D97-AF65-F5344CB8AC3E}">
        <p14:creationId xmlns:p14="http://schemas.microsoft.com/office/powerpoint/2010/main" val="40280294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96063-7A22-D1D4-58CD-E218C3B558A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55819DE-EC64-C09A-0769-BEC23921537E}"/>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87BCF1-BF94-03AC-4BA2-B34705B36952}"/>
              </a:ext>
            </a:extLst>
          </p:cNvPr>
          <p:cNvSpPr>
            <a:spLocks noGrp="1"/>
          </p:cNvSpPr>
          <p:nvPr>
            <p:ph type="title"/>
          </p:nvPr>
        </p:nvSpPr>
        <p:spPr/>
        <p:txBody>
          <a:bodyPr/>
          <a:lstStyle/>
          <a:p>
            <a:pPr algn="ctr"/>
            <a:r>
              <a:rPr lang="en-US" b="1" dirty="0">
                <a:solidFill>
                  <a:schemeClr val="bg1"/>
                </a:solidFill>
              </a:rPr>
              <a:t>TRIVIA QUESTION #12</a:t>
            </a:r>
          </a:p>
        </p:txBody>
      </p:sp>
      <p:sp>
        <p:nvSpPr>
          <p:cNvPr id="3" name="Content Placeholder 2">
            <a:extLst>
              <a:ext uri="{FF2B5EF4-FFF2-40B4-BE49-F238E27FC236}">
                <a16:creationId xmlns:a16="http://schemas.microsoft.com/office/drawing/2014/main" id="{A4EE89DB-A68C-03B5-9E77-580A9A5B7D5D}"/>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What is currently the “official font” of Aspire of WNY?</a:t>
            </a:r>
          </a:p>
        </p:txBody>
      </p:sp>
      <p:pic>
        <p:nvPicPr>
          <p:cNvPr id="5" name="Picture 4" descr="A yellow and blue logo&#10;&#10;Description automatically generated">
            <a:extLst>
              <a:ext uri="{FF2B5EF4-FFF2-40B4-BE49-F238E27FC236}">
                <a16:creationId xmlns:a16="http://schemas.microsoft.com/office/drawing/2014/main" id="{9B89245D-7F9E-9558-C07C-7A3F83DE65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40AC38A2-D806-9910-B0EC-5CCE07574B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950C0179-20F0-79CF-894B-91E43D969ED2}"/>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38</a:t>
            </a:fld>
            <a:endParaRPr lang="en-US" dirty="0"/>
          </a:p>
        </p:txBody>
      </p:sp>
    </p:spTree>
    <p:extLst>
      <p:ext uri="{BB962C8B-B14F-4D97-AF65-F5344CB8AC3E}">
        <p14:creationId xmlns:p14="http://schemas.microsoft.com/office/powerpoint/2010/main" val="5877032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3700B-3DEE-5950-48D7-22EC845B31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B60C0E9-FDD8-6357-0E61-4FC89461E86E}"/>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1FFF77-B239-A328-5BAE-80E5514C251E}"/>
              </a:ext>
            </a:extLst>
          </p:cNvPr>
          <p:cNvSpPr>
            <a:spLocks noGrp="1"/>
          </p:cNvSpPr>
          <p:nvPr>
            <p:ph type="title"/>
          </p:nvPr>
        </p:nvSpPr>
        <p:spPr/>
        <p:txBody>
          <a:bodyPr/>
          <a:lstStyle/>
          <a:p>
            <a:pPr algn="ctr"/>
            <a:r>
              <a:rPr lang="en-US" b="1" dirty="0">
                <a:solidFill>
                  <a:schemeClr val="bg1"/>
                </a:solidFill>
              </a:rPr>
              <a:t>TRIVIA QUESTION #12: Multiple Choice</a:t>
            </a:r>
          </a:p>
        </p:txBody>
      </p:sp>
      <p:sp>
        <p:nvSpPr>
          <p:cNvPr id="3" name="Content Placeholder 2">
            <a:extLst>
              <a:ext uri="{FF2B5EF4-FFF2-40B4-BE49-F238E27FC236}">
                <a16:creationId xmlns:a16="http://schemas.microsoft.com/office/drawing/2014/main" id="{7505D4F8-7E29-7E89-0898-66774275E294}"/>
              </a:ext>
            </a:extLst>
          </p:cNvPr>
          <p:cNvSpPr>
            <a:spLocks noGrp="1"/>
          </p:cNvSpPr>
          <p:nvPr>
            <p:ph idx="1"/>
          </p:nvPr>
        </p:nvSpPr>
        <p:spPr>
          <a:xfrm>
            <a:off x="838200" y="2055812"/>
            <a:ext cx="10515600" cy="2944813"/>
          </a:xfrm>
        </p:spPr>
        <p:txBody>
          <a:bodyPr>
            <a:noAutofit/>
          </a:bodyPr>
          <a:lstStyle/>
          <a:p>
            <a:pPr marL="0" indent="0">
              <a:buNone/>
            </a:pPr>
            <a:r>
              <a:rPr lang="en-US" sz="2400" b="1" dirty="0"/>
              <a:t>What is currently the “official font” of Aspire of WNY?</a:t>
            </a:r>
          </a:p>
          <a:p>
            <a:pPr marL="0" indent="0">
              <a:buNone/>
            </a:pPr>
            <a:endParaRPr lang="en-US" sz="2400" dirty="0"/>
          </a:p>
          <a:p>
            <a:pPr marL="457200" indent="-457200">
              <a:buFont typeface="+mj-lt"/>
              <a:buAutoNum type="alphaUcPeriod"/>
            </a:pPr>
            <a:r>
              <a:rPr lang="en-US" sz="2400" dirty="0"/>
              <a:t>Aptos 12</a:t>
            </a:r>
          </a:p>
          <a:p>
            <a:pPr marL="457200" indent="-457200">
              <a:buFont typeface="+mj-lt"/>
              <a:buAutoNum type="alphaUcPeriod"/>
            </a:pPr>
            <a:r>
              <a:rPr lang="en-US" sz="2400" dirty="0"/>
              <a:t>Currier 12</a:t>
            </a:r>
          </a:p>
          <a:p>
            <a:pPr marL="457200" indent="-457200">
              <a:buFont typeface="+mj-lt"/>
              <a:buAutoNum type="alphaUcPeriod"/>
            </a:pPr>
            <a:r>
              <a:rPr lang="en-US" sz="2400" dirty="0"/>
              <a:t>Comic Sans 14</a:t>
            </a:r>
          </a:p>
        </p:txBody>
      </p:sp>
      <p:pic>
        <p:nvPicPr>
          <p:cNvPr id="5" name="Picture 4" descr="A yellow and blue logo&#10;&#10;Description automatically generated">
            <a:extLst>
              <a:ext uri="{FF2B5EF4-FFF2-40B4-BE49-F238E27FC236}">
                <a16:creationId xmlns:a16="http://schemas.microsoft.com/office/drawing/2014/main" id="{782D2DDA-CCB3-9EBE-22D6-C4861B5F23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356D896-8AD0-FD87-03BD-5080F0B7CA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E5B96FD2-E2FF-D7A1-EF3C-6275C4117295}"/>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39</a:t>
            </a:fld>
            <a:endParaRPr lang="en-US" dirty="0"/>
          </a:p>
        </p:txBody>
      </p:sp>
    </p:spTree>
    <p:extLst>
      <p:ext uri="{BB962C8B-B14F-4D97-AF65-F5344CB8AC3E}">
        <p14:creationId xmlns:p14="http://schemas.microsoft.com/office/powerpoint/2010/main" val="3546431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75168-8B95-2315-E483-79BE9D06AD8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2D2D120-9634-2C3F-88F8-C5A52FDAA76F}"/>
              </a:ext>
            </a:extLst>
          </p:cNvPr>
          <p:cNvSpPr/>
          <p:nvPr/>
        </p:nvSpPr>
        <p:spPr>
          <a:xfrm>
            <a:off x="0" y="0"/>
            <a:ext cx="12192000" cy="5607424"/>
          </a:xfrm>
          <a:prstGeom prst="rect">
            <a:avLst/>
          </a:prstGeom>
          <a:solidFill>
            <a:srgbClr val="E8A7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6FF3243E-53E2-0E2C-E755-672421F2C0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401C9BF7-1A04-7953-784F-0C3348FF29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E5D8EB57-9963-0C2C-A0FA-F07CC17201A2}"/>
              </a:ext>
            </a:extLst>
          </p:cNvPr>
          <p:cNvSpPr txBox="1"/>
          <p:nvPr/>
        </p:nvSpPr>
        <p:spPr>
          <a:xfrm>
            <a:off x="521860" y="2571391"/>
            <a:ext cx="11148277" cy="769441"/>
          </a:xfrm>
          <a:prstGeom prst="rect">
            <a:avLst/>
          </a:prstGeom>
          <a:noFill/>
        </p:spPr>
        <p:txBody>
          <a:bodyPr wrap="square" rtlCol="0">
            <a:spAutoFit/>
          </a:bodyPr>
          <a:lstStyle/>
          <a:p>
            <a:pPr algn="ctr"/>
            <a:r>
              <a:rPr lang="en-US" sz="4400" b="1" dirty="0">
                <a:solidFill>
                  <a:schemeClr val="bg1"/>
                </a:solidFill>
              </a:rPr>
              <a:t>GET INTO TEAMS</a:t>
            </a:r>
            <a:endParaRPr lang="en-US" sz="2000" b="1" dirty="0">
              <a:solidFill>
                <a:schemeClr val="bg1"/>
              </a:solidFill>
            </a:endParaRPr>
          </a:p>
        </p:txBody>
      </p:sp>
      <p:sp>
        <p:nvSpPr>
          <p:cNvPr id="3" name="Slide Number Placeholder 1">
            <a:extLst>
              <a:ext uri="{FF2B5EF4-FFF2-40B4-BE49-F238E27FC236}">
                <a16:creationId xmlns:a16="http://schemas.microsoft.com/office/drawing/2014/main" id="{85FE8F89-37C6-276B-2FA5-7532C0C48871}"/>
              </a:ext>
            </a:extLst>
          </p:cNvPr>
          <p:cNvSpPr txBox="1">
            <a:spLocks/>
          </p:cNvSpPr>
          <p:nvPr/>
        </p:nvSpPr>
        <p:spPr>
          <a:xfrm>
            <a:off x="4724399" y="622961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C7F101B-8202-447B-9D79-CF2894823DE8}" type="slidenum">
              <a:rPr lang="en-US" smtClean="0"/>
              <a:pPr algn="ctr"/>
              <a:t>4</a:t>
            </a:fld>
            <a:endParaRPr lang="en-US" dirty="0"/>
          </a:p>
        </p:txBody>
      </p:sp>
    </p:spTree>
    <p:extLst>
      <p:ext uri="{BB962C8B-B14F-4D97-AF65-F5344CB8AC3E}">
        <p14:creationId xmlns:p14="http://schemas.microsoft.com/office/powerpoint/2010/main" val="9614389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C8708-C627-0104-D06A-26ED07BE871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3CB77B8-3AF5-EDE7-5EFF-85487F8C3901}"/>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6AE2CC-0B2E-713C-18F0-D4C7F929EAE0}"/>
              </a:ext>
            </a:extLst>
          </p:cNvPr>
          <p:cNvSpPr>
            <a:spLocks noGrp="1"/>
          </p:cNvSpPr>
          <p:nvPr>
            <p:ph type="title"/>
          </p:nvPr>
        </p:nvSpPr>
        <p:spPr/>
        <p:txBody>
          <a:bodyPr/>
          <a:lstStyle/>
          <a:p>
            <a:pPr algn="ctr"/>
            <a:r>
              <a:rPr lang="en-US" b="1" dirty="0">
                <a:solidFill>
                  <a:schemeClr val="bg1"/>
                </a:solidFill>
              </a:rPr>
              <a:t>TRIVIA QUESTION #12: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A50DB845-FCCF-6721-6BD1-6A3B54DAF8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24D2DB4E-0C74-E6B3-DCF9-F7632E3EA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820499E8-BE73-84C3-D529-4155279F26BC}"/>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40</a:t>
            </a:fld>
            <a:endParaRPr lang="en-US" dirty="0"/>
          </a:p>
        </p:txBody>
      </p:sp>
      <p:sp>
        <p:nvSpPr>
          <p:cNvPr id="3" name="Content Placeholder 2">
            <a:extLst>
              <a:ext uri="{FF2B5EF4-FFF2-40B4-BE49-F238E27FC236}">
                <a16:creationId xmlns:a16="http://schemas.microsoft.com/office/drawing/2014/main" id="{56BE2D49-FA5E-ED91-C171-FFA59416E0C3}"/>
              </a:ext>
            </a:extLst>
          </p:cNvPr>
          <p:cNvSpPr>
            <a:spLocks noGrp="1"/>
          </p:cNvSpPr>
          <p:nvPr>
            <p:ph idx="1"/>
          </p:nvPr>
        </p:nvSpPr>
        <p:spPr>
          <a:xfrm>
            <a:off x="838200" y="2055812"/>
            <a:ext cx="10515600" cy="2944813"/>
          </a:xfrm>
        </p:spPr>
        <p:txBody>
          <a:bodyPr>
            <a:noAutofit/>
          </a:bodyPr>
          <a:lstStyle/>
          <a:p>
            <a:pPr marL="0" indent="0">
              <a:buNone/>
            </a:pPr>
            <a:r>
              <a:rPr lang="en-US" sz="2400" b="1" dirty="0"/>
              <a:t>What is currently the “official font” of Aspire of WNY?</a:t>
            </a:r>
          </a:p>
          <a:p>
            <a:pPr marL="0" indent="0">
              <a:buNone/>
            </a:pPr>
            <a:endParaRPr lang="en-US" sz="2400" dirty="0"/>
          </a:p>
          <a:p>
            <a:pPr marL="457200" indent="-457200">
              <a:buFont typeface="+mj-lt"/>
              <a:buAutoNum type="alphaUcPeriod"/>
            </a:pPr>
            <a:r>
              <a:rPr lang="en-US" sz="2400" dirty="0">
                <a:highlight>
                  <a:srgbClr val="E8A721"/>
                </a:highlight>
              </a:rPr>
              <a:t>Aptos 12</a:t>
            </a:r>
          </a:p>
          <a:p>
            <a:pPr marL="457200" indent="-457200">
              <a:buFont typeface="+mj-lt"/>
              <a:buAutoNum type="alphaUcPeriod"/>
            </a:pPr>
            <a:r>
              <a:rPr lang="en-US" sz="2400" dirty="0"/>
              <a:t>Currier 12</a:t>
            </a:r>
          </a:p>
          <a:p>
            <a:pPr marL="457200" indent="-457200">
              <a:buFont typeface="+mj-lt"/>
              <a:buAutoNum type="alphaUcPeriod"/>
            </a:pPr>
            <a:r>
              <a:rPr lang="en-US" sz="2400" dirty="0"/>
              <a:t>Comic Sans 14</a:t>
            </a:r>
          </a:p>
        </p:txBody>
      </p:sp>
    </p:spTree>
    <p:extLst>
      <p:ext uri="{BB962C8B-B14F-4D97-AF65-F5344CB8AC3E}">
        <p14:creationId xmlns:p14="http://schemas.microsoft.com/office/powerpoint/2010/main" val="28276514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D32CE-B3A6-0427-963A-DA4B8C246A6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F609BDE-791B-E630-914A-CB3295A35CEA}"/>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090EE2-9835-5034-349C-49CBCECF9902}"/>
              </a:ext>
            </a:extLst>
          </p:cNvPr>
          <p:cNvSpPr>
            <a:spLocks noGrp="1"/>
          </p:cNvSpPr>
          <p:nvPr>
            <p:ph type="title"/>
          </p:nvPr>
        </p:nvSpPr>
        <p:spPr/>
        <p:txBody>
          <a:bodyPr/>
          <a:lstStyle/>
          <a:p>
            <a:pPr algn="ctr"/>
            <a:r>
              <a:rPr lang="en-US" b="1" dirty="0">
                <a:solidFill>
                  <a:schemeClr val="bg1"/>
                </a:solidFill>
              </a:rPr>
              <a:t>TRIVIA QUESTION #13</a:t>
            </a:r>
          </a:p>
        </p:txBody>
      </p:sp>
      <p:sp>
        <p:nvSpPr>
          <p:cNvPr id="3" name="Content Placeholder 2">
            <a:extLst>
              <a:ext uri="{FF2B5EF4-FFF2-40B4-BE49-F238E27FC236}">
                <a16:creationId xmlns:a16="http://schemas.microsoft.com/office/drawing/2014/main" id="{81470E00-7119-FBA9-5103-413ED7A65946}"/>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In what decade did Aspire of WNY (formerly United Cerebral Palsy Association of WNY) open its outpatient clinical services program?</a:t>
            </a:r>
          </a:p>
        </p:txBody>
      </p:sp>
      <p:pic>
        <p:nvPicPr>
          <p:cNvPr id="5" name="Picture 4" descr="A yellow and blue logo&#10;&#10;Description automatically generated">
            <a:extLst>
              <a:ext uri="{FF2B5EF4-FFF2-40B4-BE49-F238E27FC236}">
                <a16:creationId xmlns:a16="http://schemas.microsoft.com/office/drawing/2014/main" id="{76FEAB4E-F30C-2B43-9CBE-6750C0D771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577D3926-3CBF-7101-5F8A-4374E0B847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61E85BB9-8EB5-D36C-6ACD-11BEF108CAB3}"/>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41</a:t>
            </a:fld>
            <a:endParaRPr lang="en-US" dirty="0"/>
          </a:p>
        </p:txBody>
      </p:sp>
    </p:spTree>
    <p:extLst>
      <p:ext uri="{BB962C8B-B14F-4D97-AF65-F5344CB8AC3E}">
        <p14:creationId xmlns:p14="http://schemas.microsoft.com/office/powerpoint/2010/main" val="12886248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A670D-90AC-24EB-CBA0-F123EB8ADCF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19232BF-D66B-780F-9F2A-F86C4DC457EB}"/>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D1C879-0638-4D6F-2D1D-25D87A2C7EFE}"/>
              </a:ext>
            </a:extLst>
          </p:cNvPr>
          <p:cNvSpPr>
            <a:spLocks noGrp="1"/>
          </p:cNvSpPr>
          <p:nvPr>
            <p:ph type="title"/>
          </p:nvPr>
        </p:nvSpPr>
        <p:spPr/>
        <p:txBody>
          <a:bodyPr/>
          <a:lstStyle/>
          <a:p>
            <a:pPr algn="ctr"/>
            <a:r>
              <a:rPr lang="en-US" b="1" dirty="0">
                <a:solidFill>
                  <a:schemeClr val="bg1"/>
                </a:solidFill>
              </a:rPr>
              <a:t>TRIVIA QUESTION #13: Multiple Choice</a:t>
            </a:r>
          </a:p>
        </p:txBody>
      </p:sp>
      <p:sp>
        <p:nvSpPr>
          <p:cNvPr id="3" name="Content Placeholder 2">
            <a:extLst>
              <a:ext uri="{FF2B5EF4-FFF2-40B4-BE49-F238E27FC236}">
                <a16:creationId xmlns:a16="http://schemas.microsoft.com/office/drawing/2014/main" id="{2C95942D-6FF0-C2AE-3ECA-CFCCF0AB359E}"/>
              </a:ext>
            </a:extLst>
          </p:cNvPr>
          <p:cNvSpPr>
            <a:spLocks noGrp="1"/>
          </p:cNvSpPr>
          <p:nvPr>
            <p:ph idx="1"/>
          </p:nvPr>
        </p:nvSpPr>
        <p:spPr>
          <a:xfrm>
            <a:off x="838200" y="2055812"/>
            <a:ext cx="10515600" cy="2944813"/>
          </a:xfrm>
        </p:spPr>
        <p:txBody>
          <a:bodyPr>
            <a:noAutofit/>
          </a:bodyPr>
          <a:lstStyle/>
          <a:p>
            <a:pPr marL="0" indent="0">
              <a:buNone/>
            </a:pPr>
            <a:r>
              <a:rPr lang="en-US" sz="2400" b="1" dirty="0"/>
              <a:t>In what decade did Aspire of WNY (formerly United Cerebral Palsy Association of WNY) open its outpatient clinical services program?</a:t>
            </a:r>
          </a:p>
          <a:p>
            <a:pPr marL="0" indent="0">
              <a:buNone/>
            </a:pPr>
            <a:endParaRPr lang="en-US" sz="2400" dirty="0"/>
          </a:p>
          <a:p>
            <a:pPr marL="457200" indent="-457200">
              <a:buFont typeface="+mj-lt"/>
              <a:buAutoNum type="alphaUcPeriod"/>
            </a:pPr>
            <a:r>
              <a:rPr lang="en-US" sz="2400" dirty="0"/>
              <a:t>1960s</a:t>
            </a:r>
          </a:p>
          <a:p>
            <a:pPr marL="457200" indent="-457200">
              <a:buFont typeface="+mj-lt"/>
              <a:buAutoNum type="alphaUcPeriod"/>
            </a:pPr>
            <a:r>
              <a:rPr lang="en-US" sz="2400" dirty="0"/>
              <a:t>1970s</a:t>
            </a:r>
          </a:p>
          <a:p>
            <a:pPr marL="457200" indent="-457200">
              <a:buFont typeface="+mj-lt"/>
              <a:buAutoNum type="alphaUcPeriod"/>
            </a:pPr>
            <a:r>
              <a:rPr lang="en-US" sz="2400" dirty="0"/>
              <a:t>1980s</a:t>
            </a:r>
          </a:p>
        </p:txBody>
      </p:sp>
      <p:pic>
        <p:nvPicPr>
          <p:cNvPr id="5" name="Picture 4" descr="A yellow and blue logo&#10;&#10;Description automatically generated">
            <a:extLst>
              <a:ext uri="{FF2B5EF4-FFF2-40B4-BE49-F238E27FC236}">
                <a16:creationId xmlns:a16="http://schemas.microsoft.com/office/drawing/2014/main" id="{4FB8CA70-71B7-245E-CEAB-009F17962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5FFDD976-F299-3EE2-D1C4-5720940FB6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21A4EB0B-6DEA-4998-C1BD-7190DEF521FA}"/>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42</a:t>
            </a:fld>
            <a:endParaRPr lang="en-US" dirty="0"/>
          </a:p>
        </p:txBody>
      </p:sp>
    </p:spTree>
    <p:extLst>
      <p:ext uri="{BB962C8B-B14F-4D97-AF65-F5344CB8AC3E}">
        <p14:creationId xmlns:p14="http://schemas.microsoft.com/office/powerpoint/2010/main" val="2990969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F23FB-C96E-7A02-2E07-11931F3A75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F3F053-70C0-2B19-DD33-D1013D2C02AF}"/>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2EF6CD-0868-C992-8E89-8A9D7BD8400C}"/>
              </a:ext>
            </a:extLst>
          </p:cNvPr>
          <p:cNvSpPr>
            <a:spLocks noGrp="1"/>
          </p:cNvSpPr>
          <p:nvPr>
            <p:ph type="title"/>
          </p:nvPr>
        </p:nvSpPr>
        <p:spPr/>
        <p:txBody>
          <a:bodyPr/>
          <a:lstStyle/>
          <a:p>
            <a:pPr algn="ctr"/>
            <a:r>
              <a:rPr lang="en-US" b="1" dirty="0">
                <a:solidFill>
                  <a:schemeClr val="bg1"/>
                </a:solidFill>
              </a:rPr>
              <a:t>TRIVIA QUESTION #13: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9FCBCA4E-87B9-E870-2761-752DAC3FB9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2AB30EC3-E6D1-E149-8DE7-E25A6DF384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41805B42-8D40-C66D-DAB2-7009C733AF09}"/>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43</a:t>
            </a:fld>
            <a:endParaRPr lang="en-US" dirty="0"/>
          </a:p>
        </p:txBody>
      </p:sp>
      <p:sp>
        <p:nvSpPr>
          <p:cNvPr id="10" name="Content Placeholder 2">
            <a:extLst>
              <a:ext uri="{FF2B5EF4-FFF2-40B4-BE49-F238E27FC236}">
                <a16:creationId xmlns:a16="http://schemas.microsoft.com/office/drawing/2014/main" id="{6131579B-38BF-3CB5-0D94-0D432B0A4634}"/>
              </a:ext>
            </a:extLst>
          </p:cNvPr>
          <p:cNvSpPr>
            <a:spLocks noGrp="1"/>
          </p:cNvSpPr>
          <p:nvPr>
            <p:ph idx="1"/>
          </p:nvPr>
        </p:nvSpPr>
        <p:spPr>
          <a:xfrm>
            <a:off x="838200" y="2055812"/>
            <a:ext cx="10515600" cy="2944813"/>
          </a:xfrm>
        </p:spPr>
        <p:txBody>
          <a:bodyPr>
            <a:noAutofit/>
          </a:bodyPr>
          <a:lstStyle/>
          <a:p>
            <a:pPr marL="0" indent="0">
              <a:buNone/>
            </a:pPr>
            <a:r>
              <a:rPr lang="en-US" sz="2400" b="1" dirty="0"/>
              <a:t>In what decade did Aspire of WNY (formerly United Cerebral Palsy Association of WNY) open its outpatient clinical services program?</a:t>
            </a:r>
          </a:p>
          <a:p>
            <a:pPr marL="0" indent="0">
              <a:buNone/>
            </a:pPr>
            <a:endParaRPr lang="en-US" sz="2400" dirty="0"/>
          </a:p>
          <a:p>
            <a:pPr marL="457200" indent="-457200">
              <a:buFont typeface="+mj-lt"/>
              <a:buAutoNum type="alphaUcPeriod"/>
            </a:pPr>
            <a:r>
              <a:rPr lang="en-US" sz="2400" dirty="0"/>
              <a:t>1960s</a:t>
            </a:r>
          </a:p>
          <a:p>
            <a:pPr marL="457200" indent="-457200">
              <a:buFont typeface="+mj-lt"/>
              <a:buAutoNum type="alphaUcPeriod"/>
            </a:pPr>
            <a:r>
              <a:rPr lang="en-US" sz="2400" dirty="0">
                <a:highlight>
                  <a:srgbClr val="E8A721"/>
                </a:highlight>
              </a:rPr>
              <a:t>1970s</a:t>
            </a:r>
          </a:p>
          <a:p>
            <a:pPr marL="457200" indent="-457200">
              <a:buFont typeface="+mj-lt"/>
              <a:buAutoNum type="alphaUcPeriod"/>
            </a:pPr>
            <a:r>
              <a:rPr lang="en-US" sz="2400" dirty="0"/>
              <a:t>1980s</a:t>
            </a:r>
          </a:p>
        </p:txBody>
      </p:sp>
    </p:spTree>
    <p:extLst>
      <p:ext uri="{BB962C8B-B14F-4D97-AF65-F5344CB8AC3E}">
        <p14:creationId xmlns:p14="http://schemas.microsoft.com/office/powerpoint/2010/main" val="6495086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47F19-B813-6587-898B-645F49D64F8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A3B9C94-7DE8-607C-7C9E-A132A24A9F27}"/>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A438D5-D622-3A95-A869-2BEC18C41909}"/>
              </a:ext>
            </a:extLst>
          </p:cNvPr>
          <p:cNvSpPr>
            <a:spLocks noGrp="1"/>
          </p:cNvSpPr>
          <p:nvPr>
            <p:ph type="title"/>
          </p:nvPr>
        </p:nvSpPr>
        <p:spPr/>
        <p:txBody>
          <a:bodyPr/>
          <a:lstStyle/>
          <a:p>
            <a:pPr algn="ctr"/>
            <a:r>
              <a:rPr lang="en-US" b="1" dirty="0">
                <a:solidFill>
                  <a:schemeClr val="bg1"/>
                </a:solidFill>
              </a:rPr>
              <a:t>TRIVIA QUESTION #14</a:t>
            </a:r>
          </a:p>
        </p:txBody>
      </p:sp>
      <p:sp>
        <p:nvSpPr>
          <p:cNvPr id="3" name="Content Placeholder 2">
            <a:extLst>
              <a:ext uri="{FF2B5EF4-FFF2-40B4-BE49-F238E27FC236}">
                <a16:creationId xmlns:a16="http://schemas.microsoft.com/office/drawing/2014/main" id="{3B7A270B-0515-D417-88E3-853BB7996061}"/>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Before it was called “Day Habilitation,” what were site-based day service programs referred to by our state oversight agency? </a:t>
            </a:r>
          </a:p>
        </p:txBody>
      </p:sp>
      <p:pic>
        <p:nvPicPr>
          <p:cNvPr id="5" name="Picture 4" descr="A yellow and blue logo&#10;&#10;Description automatically generated">
            <a:extLst>
              <a:ext uri="{FF2B5EF4-FFF2-40B4-BE49-F238E27FC236}">
                <a16:creationId xmlns:a16="http://schemas.microsoft.com/office/drawing/2014/main" id="{FB184C91-0015-1430-4183-9D9CBD3BB7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D9B64D9E-BD02-062F-1D89-CD56936AC5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B0D7B80C-BA02-23BA-7A79-BFA9ED8421C9}"/>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44</a:t>
            </a:fld>
            <a:endParaRPr lang="en-US" dirty="0"/>
          </a:p>
        </p:txBody>
      </p:sp>
    </p:spTree>
    <p:extLst>
      <p:ext uri="{BB962C8B-B14F-4D97-AF65-F5344CB8AC3E}">
        <p14:creationId xmlns:p14="http://schemas.microsoft.com/office/powerpoint/2010/main" val="38069047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1AD97-A718-97FF-6CEB-130CB0C359C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C92FFB-F1F4-CB49-0F64-61544B4E6118}"/>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53A147-ACEA-18EB-B0EF-42D447EAD546}"/>
              </a:ext>
            </a:extLst>
          </p:cNvPr>
          <p:cNvSpPr>
            <a:spLocks noGrp="1"/>
          </p:cNvSpPr>
          <p:nvPr>
            <p:ph type="title"/>
          </p:nvPr>
        </p:nvSpPr>
        <p:spPr/>
        <p:txBody>
          <a:bodyPr/>
          <a:lstStyle/>
          <a:p>
            <a:pPr algn="ctr"/>
            <a:r>
              <a:rPr lang="en-US" b="1" dirty="0">
                <a:solidFill>
                  <a:schemeClr val="bg1"/>
                </a:solidFill>
              </a:rPr>
              <a:t>TRIVIA QUESTION #14: Multiple Choice</a:t>
            </a:r>
          </a:p>
        </p:txBody>
      </p:sp>
      <p:sp>
        <p:nvSpPr>
          <p:cNvPr id="3" name="Content Placeholder 2">
            <a:extLst>
              <a:ext uri="{FF2B5EF4-FFF2-40B4-BE49-F238E27FC236}">
                <a16:creationId xmlns:a16="http://schemas.microsoft.com/office/drawing/2014/main" id="{7BC4B541-91CF-0D2C-B987-A925BF9C547A}"/>
              </a:ext>
            </a:extLst>
          </p:cNvPr>
          <p:cNvSpPr>
            <a:spLocks noGrp="1"/>
          </p:cNvSpPr>
          <p:nvPr>
            <p:ph idx="1"/>
          </p:nvPr>
        </p:nvSpPr>
        <p:spPr>
          <a:xfrm>
            <a:off x="838200" y="2055812"/>
            <a:ext cx="10515600" cy="2944813"/>
          </a:xfrm>
        </p:spPr>
        <p:txBody>
          <a:bodyPr>
            <a:noAutofit/>
          </a:bodyPr>
          <a:lstStyle/>
          <a:p>
            <a:pPr marL="0" indent="0">
              <a:buNone/>
            </a:pPr>
            <a:r>
              <a:rPr lang="en-US" sz="2400" b="1" dirty="0"/>
              <a:t>Before it was called “Day Habilitation,” what were site-based day service programs referred to by our state oversight agency? </a:t>
            </a:r>
          </a:p>
          <a:p>
            <a:pPr marL="0" indent="0">
              <a:buNone/>
            </a:pPr>
            <a:endParaRPr lang="en-US" sz="2400" dirty="0"/>
          </a:p>
          <a:p>
            <a:pPr marL="457200" indent="-457200">
              <a:buFont typeface="+mj-lt"/>
              <a:buAutoNum type="alphaUcPeriod"/>
            </a:pPr>
            <a:r>
              <a:rPr lang="en-US" sz="2400" dirty="0"/>
              <a:t>Day Training Centers</a:t>
            </a:r>
          </a:p>
          <a:p>
            <a:pPr marL="457200" indent="-457200">
              <a:buFont typeface="+mj-lt"/>
              <a:buAutoNum type="alphaUcPeriod"/>
            </a:pPr>
            <a:r>
              <a:rPr lang="en-US" sz="2400" dirty="0"/>
              <a:t>Day Treatment Centers</a:t>
            </a:r>
          </a:p>
          <a:p>
            <a:pPr marL="457200" indent="-457200">
              <a:buFont typeface="+mj-lt"/>
              <a:buAutoNum type="alphaUcPeriod"/>
            </a:pPr>
            <a:r>
              <a:rPr lang="en-US" sz="2400" dirty="0"/>
              <a:t>Day Health Care Centers</a:t>
            </a:r>
          </a:p>
        </p:txBody>
      </p:sp>
      <p:pic>
        <p:nvPicPr>
          <p:cNvPr id="5" name="Picture 4" descr="A yellow and blue logo&#10;&#10;Description automatically generated">
            <a:extLst>
              <a:ext uri="{FF2B5EF4-FFF2-40B4-BE49-F238E27FC236}">
                <a16:creationId xmlns:a16="http://schemas.microsoft.com/office/drawing/2014/main" id="{14727D9F-E5FD-7A5D-F4AA-3C075FF059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4CE15DC6-4968-E4FC-F4F8-053AC56199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BC463ED8-61E2-9C22-0F7A-32B63390B1FD}"/>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45</a:t>
            </a:fld>
            <a:endParaRPr lang="en-US" dirty="0"/>
          </a:p>
        </p:txBody>
      </p:sp>
    </p:spTree>
    <p:extLst>
      <p:ext uri="{BB962C8B-B14F-4D97-AF65-F5344CB8AC3E}">
        <p14:creationId xmlns:p14="http://schemas.microsoft.com/office/powerpoint/2010/main" val="17178921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74F48-EF89-0295-6B91-3E9503AF39A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B17C671-ED55-7F7D-F560-32B8F275208E}"/>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506839-DF7E-3230-51C0-CEF887072F50}"/>
              </a:ext>
            </a:extLst>
          </p:cNvPr>
          <p:cNvSpPr>
            <a:spLocks noGrp="1"/>
          </p:cNvSpPr>
          <p:nvPr>
            <p:ph type="title"/>
          </p:nvPr>
        </p:nvSpPr>
        <p:spPr/>
        <p:txBody>
          <a:bodyPr/>
          <a:lstStyle/>
          <a:p>
            <a:pPr algn="ctr"/>
            <a:r>
              <a:rPr lang="en-US" b="1" dirty="0">
                <a:solidFill>
                  <a:schemeClr val="bg1"/>
                </a:solidFill>
              </a:rPr>
              <a:t>TRIVIA QUESTION #14: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7D0C4E2D-DF78-31F8-6394-EAFF57FBEF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095C39D-3B77-5A43-51C3-BA0F707F3B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F8EDF4DC-49D8-BC20-9B4C-BB1AA2AAEBF2}"/>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46</a:t>
            </a:fld>
            <a:endParaRPr lang="en-US" dirty="0"/>
          </a:p>
        </p:txBody>
      </p:sp>
      <p:sp>
        <p:nvSpPr>
          <p:cNvPr id="9" name="Content Placeholder 2">
            <a:extLst>
              <a:ext uri="{FF2B5EF4-FFF2-40B4-BE49-F238E27FC236}">
                <a16:creationId xmlns:a16="http://schemas.microsoft.com/office/drawing/2014/main" id="{5376CDFF-ACDB-8FD4-A93E-5DFBCD7EFD4C}"/>
              </a:ext>
            </a:extLst>
          </p:cNvPr>
          <p:cNvSpPr>
            <a:spLocks noGrp="1"/>
          </p:cNvSpPr>
          <p:nvPr>
            <p:ph idx="1"/>
          </p:nvPr>
        </p:nvSpPr>
        <p:spPr>
          <a:xfrm>
            <a:off x="838200" y="2055812"/>
            <a:ext cx="10515600" cy="2944813"/>
          </a:xfrm>
        </p:spPr>
        <p:txBody>
          <a:bodyPr>
            <a:noAutofit/>
          </a:bodyPr>
          <a:lstStyle/>
          <a:p>
            <a:pPr marL="0" indent="0">
              <a:buNone/>
            </a:pPr>
            <a:r>
              <a:rPr lang="en-US" sz="2400" b="1" dirty="0"/>
              <a:t>Before it was called “Day Habilitation,” what were site-based day service programs referred to by our state oversight agency? </a:t>
            </a:r>
          </a:p>
          <a:p>
            <a:pPr marL="0" indent="0">
              <a:buNone/>
            </a:pPr>
            <a:endParaRPr lang="en-US" sz="2400" dirty="0"/>
          </a:p>
          <a:p>
            <a:pPr marL="457200" indent="-457200">
              <a:buFont typeface="+mj-lt"/>
              <a:buAutoNum type="alphaUcPeriod"/>
            </a:pPr>
            <a:r>
              <a:rPr lang="en-US" sz="2400" dirty="0"/>
              <a:t>Day Training Centers</a:t>
            </a:r>
          </a:p>
          <a:p>
            <a:pPr marL="457200" indent="-457200">
              <a:buFont typeface="+mj-lt"/>
              <a:buAutoNum type="alphaUcPeriod"/>
            </a:pPr>
            <a:r>
              <a:rPr lang="en-US" sz="2400" dirty="0">
                <a:highlight>
                  <a:srgbClr val="E8A721"/>
                </a:highlight>
              </a:rPr>
              <a:t>Day Treatment Centers</a:t>
            </a:r>
          </a:p>
          <a:p>
            <a:pPr marL="457200" indent="-457200">
              <a:buFont typeface="+mj-lt"/>
              <a:buAutoNum type="alphaUcPeriod"/>
            </a:pPr>
            <a:r>
              <a:rPr lang="en-US" sz="2400" dirty="0"/>
              <a:t>Day Health Care Centers</a:t>
            </a:r>
          </a:p>
        </p:txBody>
      </p:sp>
    </p:spTree>
    <p:extLst>
      <p:ext uri="{BB962C8B-B14F-4D97-AF65-F5344CB8AC3E}">
        <p14:creationId xmlns:p14="http://schemas.microsoft.com/office/powerpoint/2010/main" val="12735886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804B2-84C2-D5E0-936E-AB11BFD2B6F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72A7AB0-B1EA-9B1F-B2F7-0205C25FCDB6}"/>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DEF315-DA44-3DB6-8404-9B7817840732}"/>
              </a:ext>
            </a:extLst>
          </p:cNvPr>
          <p:cNvSpPr>
            <a:spLocks noGrp="1"/>
          </p:cNvSpPr>
          <p:nvPr>
            <p:ph type="title"/>
          </p:nvPr>
        </p:nvSpPr>
        <p:spPr/>
        <p:txBody>
          <a:bodyPr/>
          <a:lstStyle/>
          <a:p>
            <a:pPr algn="ctr"/>
            <a:r>
              <a:rPr lang="en-US" b="1" dirty="0">
                <a:solidFill>
                  <a:schemeClr val="bg1"/>
                </a:solidFill>
              </a:rPr>
              <a:t>TRIVIA QUESTION #15</a:t>
            </a:r>
          </a:p>
        </p:txBody>
      </p:sp>
      <p:sp>
        <p:nvSpPr>
          <p:cNvPr id="3" name="Content Placeholder 2">
            <a:extLst>
              <a:ext uri="{FF2B5EF4-FFF2-40B4-BE49-F238E27FC236}">
                <a16:creationId xmlns:a16="http://schemas.microsoft.com/office/drawing/2014/main" id="{6F9F6A10-66A2-4DFF-3716-D8701A1AB346}"/>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Just before Service Coordination transitioned to Care Coordination, what location housed the Aspire of WNY Service Coordination Department?</a:t>
            </a:r>
          </a:p>
        </p:txBody>
      </p:sp>
      <p:pic>
        <p:nvPicPr>
          <p:cNvPr id="5" name="Picture 4" descr="A yellow and blue logo&#10;&#10;Description automatically generated">
            <a:extLst>
              <a:ext uri="{FF2B5EF4-FFF2-40B4-BE49-F238E27FC236}">
                <a16:creationId xmlns:a16="http://schemas.microsoft.com/office/drawing/2014/main" id="{D8B7A61C-724F-3F6E-5C77-8F0CDCEB7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09F1ACD8-AF4C-3BA4-CED4-4FD8A409EA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42124531-219C-3B9C-6343-8E0328A58D9F}"/>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47</a:t>
            </a:fld>
            <a:endParaRPr lang="en-US" dirty="0"/>
          </a:p>
        </p:txBody>
      </p:sp>
    </p:spTree>
    <p:extLst>
      <p:ext uri="{BB962C8B-B14F-4D97-AF65-F5344CB8AC3E}">
        <p14:creationId xmlns:p14="http://schemas.microsoft.com/office/powerpoint/2010/main" val="27456958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BDFB7-C4FB-2A00-AE4C-00ADE1B7F9E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1F21D74-5818-82D5-55E0-702E61563243}"/>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41C4AF-1ACB-81E7-992E-C6AD2951B8CE}"/>
              </a:ext>
            </a:extLst>
          </p:cNvPr>
          <p:cNvSpPr>
            <a:spLocks noGrp="1"/>
          </p:cNvSpPr>
          <p:nvPr>
            <p:ph type="title"/>
          </p:nvPr>
        </p:nvSpPr>
        <p:spPr/>
        <p:txBody>
          <a:bodyPr/>
          <a:lstStyle/>
          <a:p>
            <a:pPr algn="ctr"/>
            <a:r>
              <a:rPr lang="en-US" b="1" dirty="0">
                <a:solidFill>
                  <a:schemeClr val="bg1"/>
                </a:solidFill>
              </a:rPr>
              <a:t>TRIVIA QUESTION #15: Multiple Choice</a:t>
            </a:r>
          </a:p>
        </p:txBody>
      </p:sp>
      <p:sp>
        <p:nvSpPr>
          <p:cNvPr id="3" name="Content Placeholder 2">
            <a:extLst>
              <a:ext uri="{FF2B5EF4-FFF2-40B4-BE49-F238E27FC236}">
                <a16:creationId xmlns:a16="http://schemas.microsoft.com/office/drawing/2014/main" id="{1EDED43B-352A-B111-672A-250F9C6526E5}"/>
              </a:ext>
            </a:extLst>
          </p:cNvPr>
          <p:cNvSpPr>
            <a:spLocks noGrp="1"/>
          </p:cNvSpPr>
          <p:nvPr>
            <p:ph idx="1"/>
          </p:nvPr>
        </p:nvSpPr>
        <p:spPr>
          <a:xfrm>
            <a:off x="838200" y="2055812"/>
            <a:ext cx="10515600" cy="2944813"/>
          </a:xfrm>
        </p:spPr>
        <p:txBody>
          <a:bodyPr>
            <a:noAutofit/>
          </a:bodyPr>
          <a:lstStyle/>
          <a:p>
            <a:pPr marL="0" indent="0">
              <a:buNone/>
            </a:pPr>
            <a:r>
              <a:rPr lang="en-US" sz="2400" b="1" dirty="0"/>
              <a:t>Just before Service Coordination transitioned to Care Coordination, what location housed the Aspire of WNY Service Coordination Department?</a:t>
            </a:r>
          </a:p>
          <a:p>
            <a:pPr marL="0" indent="0">
              <a:buNone/>
            </a:pPr>
            <a:endParaRPr lang="en-US" sz="2400" dirty="0"/>
          </a:p>
          <a:p>
            <a:pPr marL="457200" indent="-457200">
              <a:buFont typeface="+mj-lt"/>
              <a:buAutoNum type="alphaUcPeriod"/>
            </a:pPr>
            <a:r>
              <a:rPr lang="en-US" sz="2400" dirty="0"/>
              <a:t>The Tri Main building on Main Street in Buffalo</a:t>
            </a:r>
          </a:p>
          <a:p>
            <a:pPr marL="457200" indent="-457200">
              <a:buFont typeface="+mj-lt"/>
              <a:buAutoNum type="alphaUcPeriod"/>
            </a:pPr>
            <a:r>
              <a:rPr lang="en-US" sz="2400" dirty="0"/>
              <a:t>7 Community Drive in Cheektowaga</a:t>
            </a:r>
          </a:p>
          <a:p>
            <a:pPr marL="457200" indent="-457200">
              <a:buFont typeface="+mj-lt"/>
              <a:buAutoNum type="alphaUcPeriod"/>
            </a:pPr>
            <a:r>
              <a:rPr lang="en-US" sz="2400" dirty="0"/>
              <a:t>The Audubon Administration Building on North Forest in Getzville</a:t>
            </a:r>
          </a:p>
        </p:txBody>
      </p:sp>
      <p:pic>
        <p:nvPicPr>
          <p:cNvPr id="5" name="Picture 4" descr="A yellow and blue logo&#10;&#10;Description automatically generated">
            <a:extLst>
              <a:ext uri="{FF2B5EF4-FFF2-40B4-BE49-F238E27FC236}">
                <a16:creationId xmlns:a16="http://schemas.microsoft.com/office/drawing/2014/main" id="{FCE4592F-E35C-8AF7-C559-B3C8D7181D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0704A37A-DD6A-E7C5-3E49-B34FD28A6C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1D918CF9-865C-840A-9BF0-5D94EC345D62}"/>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48</a:t>
            </a:fld>
            <a:endParaRPr lang="en-US" dirty="0"/>
          </a:p>
        </p:txBody>
      </p:sp>
    </p:spTree>
    <p:extLst>
      <p:ext uri="{BB962C8B-B14F-4D97-AF65-F5344CB8AC3E}">
        <p14:creationId xmlns:p14="http://schemas.microsoft.com/office/powerpoint/2010/main" val="17035642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77F22-1556-A5F9-250B-F9355D8E50D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9510ED5-590E-DF92-C682-CA49F5A60636}"/>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661C68-56AE-BFB4-E835-912DB3FD540C}"/>
              </a:ext>
            </a:extLst>
          </p:cNvPr>
          <p:cNvSpPr>
            <a:spLocks noGrp="1"/>
          </p:cNvSpPr>
          <p:nvPr>
            <p:ph type="title"/>
          </p:nvPr>
        </p:nvSpPr>
        <p:spPr/>
        <p:txBody>
          <a:bodyPr/>
          <a:lstStyle/>
          <a:p>
            <a:pPr algn="ctr"/>
            <a:r>
              <a:rPr lang="en-US" b="1" dirty="0">
                <a:solidFill>
                  <a:schemeClr val="bg1"/>
                </a:solidFill>
              </a:rPr>
              <a:t>TRIVIA QUESTION #15: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15F1BAC1-8DEF-3732-D85C-4257C2381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A10A18C-E5A3-FA19-9B8C-7B7732DF5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89858BCF-ACF3-9890-581B-08C12B932D82}"/>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49</a:t>
            </a:fld>
            <a:endParaRPr lang="en-US" dirty="0"/>
          </a:p>
        </p:txBody>
      </p:sp>
      <p:sp>
        <p:nvSpPr>
          <p:cNvPr id="10" name="Content Placeholder 2">
            <a:extLst>
              <a:ext uri="{FF2B5EF4-FFF2-40B4-BE49-F238E27FC236}">
                <a16:creationId xmlns:a16="http://schemas.microsoft.com/office/drawing/2014/main" id="{FB4AE2E9-6AC0-1B46-AEA1-77EAFF252534}"/>
              </a:ext>
            </a:extLst>
          </p:cNvPr>
          <p:cNvSpPr txBox="1">
            <a:spLocks/>
          </p:cNvSpPr>
          <p:nvPr/>
        </p:nvSpPr>
        <p:spPr>
          <a:xfrm>
            <a:off x="838200" y="2055812"/>
            <a:ext cx="10515600" cy="29448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Just before Service Coordination transitioned to Care Coordination, what location housed the Aspire of WNY Service Coordination Department?</a:t>
            </a:r>
          </a:p>
          <a:p>
            <a:pPr marL="0" indent="0">
              <a:buFont typeface="Arial" panose="020B0604020202020204" pitchFamily="34" charset="0"/>
              <a:buNone/>
            </a:pPr>
            <a:endParaRPr lang="en-US" sz="2400" dirty="0"/>
          </a:p>
          <a:p>
            <a:pPr marL="457200" indent="-457200">
              <a:buFont typeface="+mj-lt"/>
              <a:buAutoNum type="alphaUcPeriod"/>
            </a:pPr>
            <a:r>
              <a:rPr lang="en-US" sz="2400" dirty="0">
                <a:highlight>
                  <a:srgbClr val="E8A721"/>
                </a:highlight>
              </a:rPr>
              <a:t>The Tri Main building on Main Street in Buffalo</a:t>
            </a:r>
          </a:p>
          <a:p>
            <a:pPr marL="457200" indent="-457200">
              <a:buFont typeface="+mj-lt"/>
              <a:buAutoNum type="alphaUcPeriod"/>
            </a:pPr>
            <a:r>
              <a:rPr lang="en-US" sz="2400" dirty="0"/>
              <a:t>7 Community Drive in Cheektowaga</a:t>
            </a:r>
          </a:p>
          <a:p>
            <a:pPr marL="457200" indent="-457200">
              <a:buFont typeface="+mj-lt"/>
              <a:buAutoNum type="alphaUcPeriod"/>
            </a:pPr>
            <a:r>
              <a:rPr lang="en-US" sz="2400" dirty="0"/>
              <a:t>The Audubon Administration Building on North Forest in Getzville</a:t>
            </a:r>
          </a:p>
        </p:txBody>
      </p:sp>
    </p:spTree>
    <p:extLst>
      <p:ext uri="{BB962C8B-B14F-4D97-AF65-F5344CB8AC3E}">
        <p14:creationId xmlns:p14="http://schemas.microsoft.com/office/powerpoint/2010/main" val="1410576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4E255-3473-266F-EB7C-ADF06C5CF3D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643AEE-198A-E3A6-A8A3-F890D60A9DBF}"/>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09D3D7-73FF-7167-2CAF-921A3A5FDF71}"/>
              </a:ext>
            </a:extLst>
          </p:cNvPr>
          <p:cNvSpPr>
            <a:spLocks noGrp="1"/>
          </p:cNvSpPr>
          <p:nvPr>
            <p:ph type="title"/>
          </p:nvPr>
        </p:nvSpPr>
        <p:spPr/>
        <p:txBody>
          <a:bodyPr/>
          <a:lstStyle/>
          <a:p>
            <a:pPr algn="ctr"/>
            <a:r>
              <a:rPr lang="en-US" b="1" dirty="0">
                <a:solidFill>
                  <a:schemeClr val="bg1"/>
                </a:solidFill>
              </a:rPr>
              <a:t>TRIVIA QUESTION #1</a:t>
            </a:r>
          </a:p>
        </p:txBody>
      </p:sp>
      <p:sp>
        <p:nvSpPr>
          <p:cNvPr id="3" name="Content Placeholder 2">
            <a:extLst>
              <a:ext uri="{FF2B5EF4-FFF2-40B4-BE49-F238E27FC236}">
                <a16:creationId xmlns:a16="http://schemas.microsoft.com/office/drawing/2014/main" id="{9FDFE326-121C-691A-4F9E-B54C66D3598F}"/>
              </a:ext>
            </a:extLst>
          </p:cNvPr>
          <p:cNvSpPr>
            <a:spLocks noGrp="1"/>
          </p:cNvSpPr>
          <p:nvPr>
            <p:ph idx="1"/>
          </p:nvPr>
        </p:nvSpPr>
        <p:spPr>
          <a:xfrm>
            <a:off x="838200" y="3310870"/>
            <a:ext cx="10515600" cy="750141"/>
          </a:xfrm>
        </p:spPr>
        <p:txBody>
          <a:bodyPr>
            <a:noAutofit/>
          </a:bodyPr>
          <a:lstStyle/>
          <a:p>
            <a:pPr marL="0" indent="0" algn="ctr">
              <a:buNone/>
            </a:pPr>
            <a:r>
              <a:rPr lang="en-US" sz="2400" b="1" dirty="0"/>
              <a:t>People still refer to the Day Program at our Audubon Campus on North Forest Road as “Brock.” Where did the name Brock come from?</a:t>
            </a:r>
          </a:p>
        </p:txBody>
      </p:sp>
      <p:pic>
        <p:nvPicPr>
          <p:cNvPr id="5" name="Picture 4" descr="A yellow and blue logo&#10;&#10;Description automatically generated">
            <a:extLst>
              <a:ext uri="{FF2B5EF4-FFF2-40B4-BE49-F238E27FC236}">
                <a16:creationId xmlns:a16="http://schemas.microsoft.com/office/drawing/2014/main" id="{9F5024E3-804A-E233-7A82-772F1F7FC5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7CFF0F1-BA41-882C-E364-921A8F3D87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E78F2491-ADF8-6F96-B5C5-CFB6B5873DBF}"/>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5</a:t>
            </a:fld>
            <a:endParaRPr lang="en-US" dirty="0"/>
          </a:p>
        </p:txBody>
      </p:sp>
    </p:spTree>
    <p:extLst>
      <p:ext uri="{BB962C8B-B14F-4D97-AF65-F5344CB8AC3E}">
        <p14:creationId xmlns:p14="http://schemas.microsoft.com/office/powerpoint/2010/main" val="3283484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624DB-F2E9-D096-0EAE-07B50360328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2173D5B-4978-0EB6-1FEF-D72674BA4FD9}"/>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324196-6D7B-B7B3-8892-720FCF3E378F}"/>
              </a:ext>
            </a:extLst>
          </p:cNvPr>
          <p:cNvSpPr>
            <a:spLocks noGrp="1"/>
          </p:cNvSpPr>
          <p:nvPr>
            <p:ph type="title"/>
          </p:nvPr>
        </p:nvSpPr>
        <p:spPr/>
        <p:txBody>
          <a:bodyPr/>
          <a:lstStyle/>
          <a:p>
            <a:pPr algn="ctr"/>
            <a:r>
              <a:rPr lang="en-US" b="1" dirty="0">
                <a:solidFill>
                  <a:schemeClr val="bg1"/>
                </a:solidFill>
              </a:rPr>
              <a:t>TRIVIA QUESTION #16</a:t>
            </a:r>
          </a:p>
        </p:txBody>
      </p:sp>
      <p:sp>
        <p:nvSpPr>
          <p:cNvPr id="3" name="Content Placeholder 2">
            <a:extLst>
              <a:ext uri="{FF2B5EF4-FFF2-40B4-BE49-F238E27FC236}">
                <a16:creationId xmlns:a16="http://schemas.microsoft.com/office/drawing/2014/main" id="{144A6A7A-DC5E-4241-A54B-840359D4DD62}"/>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From its origin in the 1940s until 1965, Aspire of WNY supported children and adults with which primary developmental diagnosis?</a:t>
            </a:r>
          </a:p>
        </p:txBody>
      </p:sp>
      <p:pic>
        <p:nvPicPr>
          <p:cNvPr id="5" name="Picture 4" descr="A yellow and blue logo&#10;&#10;Description automatically generated">
            <a:extLst>
              <a:ext uri="{FF2B5EF4-FFF2-40B4-BE49-F238E27FC236}">
                <a16:creationId xmlns:a16="http://schemas.microsoft.com/office/drawing/2014/main" id="{0831ED82-F2DF-2F56-E603-2CB4D9423D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DDB2470A-803C-573F-5670-631BD6F1DF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B4E43E69-3909-2F89-F4C2-4233125FB551}"/>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50</a:t>
            </a:fld>
            <a:endParaRPr lang="en-US" dirty="0"/>
          </a:p>
        </p:txBody>
      </p:sp>
    </p:spTree>
    <p:extLst>
      <p:ext uri="{BB962C8B-B14F-4D97-AF65-F5344CB8AC3E}">
        <p14:creationId xmlns:p14="http://schemas.microsoft.com/office/powerpoint/2010/main" val="4941375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BF5E9-6D21-EBD1-13C6-5871F33F296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CBAEB8-486F-EA6A-0F32-FB88C2F5B5DD}"/>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BD0774-0372-4CC2-B32D-14B197CA48CF}"/>
              </a:ext>
            </a:extLst>
          </p:cNvPr>
          <p:cNvSpPr>
            <a:spLocks noGrp="1"/>
          </p:cNvSpPr>
          <p:nvPr>
            <p:ph type="title"/>
          </p:nvPr>
        </p:nvSpPr>
        <p:spPr/>
        <p:txBody>
          <a:bodyPr/>
          <a:lstStyle/>
          <a:p>
            <a:pPr algn="ctr"/>
            <a:r>
              <a:rPr lang="en-US" b="1" dirty="0">
                <a:solidFill>
                  <a:schemeClr val="bg1"/>
                </a:solidFill>
              </a:rPr>
              <a:t>TRIVIA QUESTION #16: Multiple Choice</a:t>
            </a:r>
          </a:p>
        </p:txBody>
      </p:sp>
      <p:sp>
        <p:nvSpPr>
          <p:cNvPr id="3" name="Content Placeholder 2">
            <a:extLst>
              <a:ext uri="{FF2B5EF4-FFF2-40B4-BE49-F238E27FC236}">
                <a16:creationId xmlns:a16="http://schemas.microsoft.com/office/drawing/2014/main" id="{72B8BA95-8D5F-C35F-1D8F-9F4BEE5D17DB}"/>
              </a:ext>
            </a:extLst>
          </p:cNvPr>
          <p:cNvSpPr>
            <a:spLocks noGrp="1"/>
          </p:cNvSpPr>
          <p:nvPr>
            <p:ph idx="1"/>
          </p:nvPr>
        </p:nvSpPr>
        <p:spPr>
          <a:xfrm>
            <a:off x="838200" y="2055812"/>
            <a:ext cx="10515600" cy="2944813"/>
          </a:xfrm>
        </p:spPr>
        <p:txBody>
          <a:bodyPr>
            <a:noAutofit/>
          </a:bodyPr>
          <a:lstStyle/>
          <a:p>
            <a:pPr marL="0" indent="0">
              <a:buNone/>
            </a:pPr>
            <a:r>
              <a:rPr lang="en-US" sz="2400" b="1" dirty="0"/>
              <a:t>From its origin in the 1940s until 1965, Aspire of WNY supported children and adults with which primary developmental diagnosis?</a:t>
            </a:r>
          </a:p>
          <a:p>
            <a:pPr marL="0" indent="0">
              <a:buNone/>
            </a:pPr>
            <a:endParaRPr lang="en-US" sz="2400" dirty="0"/>
          </a:p>
          <a:p>
            <a:pPr marL="457200" indent="-457200">
              <a:buFont typeface="+mj-lt"/>
              <a:buAutoNum type="alphaUcPeriod"/>
            </a:pPr>
            <a:r>
              <a:rPr lang="en-US" sz="2400" dirty="0"/>
              <a:t>Down Syndrome</a:t>
            </a:r>
          </a:p>
          <a:p>
            <a:pPr marL="457200" indent="-457200">
              <a:buFont typeface="+mj-lt"/>
              <a:buAutoNum type="alphaUcPeriod"/>
            </a:pPr>
            <a:r>
              <a:rPr lang="en-US" sz="2400" dirty="0"/>
              <a:t>Cerebral Pasly</a:t>
            </a:r>
          </a:p>
          <a:p>
            <a:pPr marL="457200" indent="-457200">
              <a:buFont typeface="+mj-lt"/>
              <a:buAutoNum type="alphaUcPeriod"/>
            </a:pPr>
            <a:r>
              <a:rPr lang="en-US" sz="2400" dirty="0"/>
              <a:t>Epilepsy</a:t>
            </a:r>
          </a:p>
        </p:txBody>
      </p:sp>
      <p:pic>
        <p:nvPicPr>
          <p:cNvPr id="5" name="Picture 4" descr="A yellow and blue logo&#10;&#10;Description automatically generated">
            <a:extLst>
              <a:ext uri="{FF2B5EF4-FFF2-40B4-BE49-F238E27FC236}">
                <a16:creationId xmlns:a16="http://schemas.microsoft.com/office/drawing/2014/main" id="{D45730F5-C2CA-BBA4-F2CE-E36E103481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B0F8E37-89C3-D8A2-74C0-A5A8374014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D9F66E1B-D068-EC23-1453-32CE686B1FA1}"/>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51</a:t>
            </a:fld>
            <a:endParaRPr lang="en-US" dirty="0"/>
          </a:p>
        </p:txBody>
      </p:sp>
    </p:spTree>
    <p:extLst>
      <p:ext uri="{BB962C8B-B14F-4D97-AF65-F5344CB8AC3E}">
        <p14:creationId xmlns:p14="http://schemas.microsoft.com/office/powerpoint/2010/main" val="16766671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7D471-132E-FCA8-B792-1B6E4FB1934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26660D-8691-6E70-A7C8-F8B3C2B25240}"/>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4E4BE9-7C84-D4AD-9A99-7B297AF078EA}"/>
              </a:ext>
            </a:extLst>
          </p:cNvPr>
          <p:cNvSpPr>
            <a:spLocks noGrp="1"/>
          </p:cNvSpPr>
          <p:nvPr>
            <p:ph type="title"/>
          </p:nvPr>
        </p:nvSpPr>
        <p:spPr/>
        <p:txBody>
          <a:bodyPr/>
          <a:lstStyle/>
          <a:p>
            <a:pPr algn="ctr"/>
            <a:r>
              <a:rPr lang="en-US" b="1" dirty="0">
                <a:solidFill>
                  <a:schemeClr val="bg1"/>
                </a:solidFill>
              </a:rPr>
              <a:t>TRIVIA QUESTION #16: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5FBD5D33-4182-1836-F6F9-C5721D502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ABF3468A-2DF8-5BB9-6A7A-800B17E087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D8DD151A-92D6-6961-1B53-EE2478F93948}"/>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52</a:t>
            </a:fld>
            <a:endParaRPr lang="en-US" dirty="0"/>
          </a:p>
        </p:txBody>
      </p:sp>
      <p:sp>
        <p:nvSpPr>
          <p:cNvPr id="3" name="Content Placeholder 2">
            <a:extLst>
              <a:ext uri="{FF2B5EF4-FFF2-40B4-BE49-F238E27FC236}">
                <a16:creationId xmlns:a16="http://schemas.microsoft.com/office/drawing/2014/main" id="{5F4DD1A3-624D-9B71-5EDC-BFD3FA51A77D}"/>
              </a:ext>
            </a:extLst>
          </p:cNvPr>
          <p:cNvSpPr>
            <a:spLocks noGrp="1"/>
          </p:cNvSpPr>
          <p:nvPr>
            <p:ph idx="1"/>
          </p:nvPr>
        </p:nvSpPr>
        <p:spPr>
          <a:xfrm>
            <a:off x="838200" y="2055812"/>
            <a:ext cx="10515600" cy="2944813"/>
          </a:xfrm>
        </p:spPr>
        <p:txBody>
          <a:bodyPr>
            <a:noAutofit/>
          </a:bodyPr>
          <a:lstStyle/>
          <a:p>
            <a:pPr marL="0" indent="0">
              <a:buNone/>
            </a:pPr>
            <a:r>
              <a:rPr lang="en-US" sz="2400" b="1" dirty="0"/>
              <a:t>From its origin in the 1940s until 1965, Aspire of WNY supported children and adults with which primary developmental diagnosis?</a:t>
            </a:r>
          </a:p>
          <a:p>
            <a:pPr marL="0" indent="0">
              <a:buNone/>
            </a:pPr>
            <a:endParaRPr lang="en-US" sz="2400" dirty="0"/>
          </a:p>
          <a:p>
            <a:pPr marL="457200" indent="-457200">
              <a:buFont typeface="+mj-lt"/>
              <a:buAutoNum type="alphaUcPeriod"/>
            </a:pPr>
            <a:r>
              <a:rPr lang="en-US" sz="2400" dirty="0"/>
              <a:t>Down Syndrome</a:t>
            </a:r>
          </a:p>
          <a:p>
            <a:pPr marL="457200" indent="-457200">
              <a:buFont typeface="+mj-lt"/>
              <a:buAutoNum type="alphaUcPeriod"/>
            </a:pPr>
            <a:r>
              <a:rPr lang="en-US" sz="2400" dirty="0">
                <a:highlight>
                  <a:srgbClr val="E8A721"/>
                </a:highlight>
              </a:rPr>
              <a:t>Cerebral Palsy</a:t>
            </a:r>
          </a:p>
          <a:p>
            <a:pPr marL="457200" indent="-457200">
              <a:buFont typeface="+mj-lt"/>
              <a:buAutoNum type="alphaUcPeriod"/>
            </a:pPr>
            <a:r>
              <a:rPr lang="en-US" sz="2400" dirty="0"/>
              <a:t>Epilepsy</a:t>
            </a:r>
          </a:p>
        </p:txBody>
      </p:sp>
    </p:spTree>
    <p:extLst>
      <p:ext uri="{BB962C8B-B14F-4D97-AF65-F5344CB8AC3E}">
        <p14:creationId xmlns:p14="http://schemas.microsoft.com/office/powerpoint/2010/main" val="34782064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156EF-2419-B237-7575-66E215C884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A28BB2F-A898-66AB-97B3-11249FB4FB9C}"/>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A1BB2E-9382-237C-7B58-81D3467E4ADC}"/>
              </a:ext>
            </a:extLst>
          </p:cNvPr>
          <p:cNvSpPr>
            <a:spLocks noGrp="1"/>
          </p:cNvSpPr>
          <p:nvPr>
            <p:ph type="title"/>
          </p:nvPr>
        </p:nvSpPr>
        <p:spPr/>
        <p:txBody>
          <a:bodyPr/>
          <a:lstStyle/>
          <a:p>
            <a:pPr algn="ctr"/>
            <a:r>
              <a:rPr lang="en-US" b="1" dirty="0">
                <a:solidFill>
                  <a:schemeClr val="bg1"/>
                </a:solidFill>
              </a:rPr>
              <a:t>TRIVIA QUESTION #17</a:t>
            </a:r>
          </a:p>
        </p:txBody>
      </p:sp>
      <p:sp>
        <p:nvSpPr>
          <p:cNvPr id="3" name="Content Placeholder 2">
            <a:extLst>
              <a:ext uri="{FF2B5EF4-FFF2-40B4-BE49-F238E27FC236}">
                <a16:creationId xmlns:a16="http://schemas.microsoft.com/office/drawing/2014/main" id="{5C6222A5-7A67-C634-E98D-9B57962AF207}"/>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In early 2026, the Cheektowaga campus of Aspire of WNY at 7 Community Drive expanded with the purchase of which new location?</a:t>
            </a:r>
          </a:p>
        </p:txBody>
      </p:sp>
      <p:pic>
        <p:nvPicPr>
          <p:cNvPr id="5" name="Picture 4" descr="A yellow and blue logo&#10;&#10;Description automatically generated">
            <a:extLst>
              <a:ext uri="{FF2B5EF4-FFF2-40B4-BE49-F238E27FC236}">
                <a16:creationId xmlns:a16="http://schemas.microsoft.com/office/drawing/2014/main" id="{46D78F63-F7F6-DC73-F1C2-B8C6658AFE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F98FDC31-A3B9-6804-A5AE-7FBD74FC76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7ACD62E8-584D-D1C1-FB48-0C47C2FBC4CC}"/>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53</a:t>
            </a:fld>
            <a:endParaRPr lang="en-US" dirty="0"/>
          </a:p>
        </p:txBody>
      </p:sp>
    </p:spTree>
    <p:extLst>
      <p:ext uri="{BB962C8B-B14F-4D97-AF65-F5344CB8AC3E}">
        <p14:creationId xmlns:p14="http://schemas.microsoft.com/office/powerpoint/2010/main" val="39644540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1FC93-B731-F3DE-ED69-BF2AF52C538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13F1574-94B2-D3DE-01D0-E452D8FDE468}"/>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A2D432-ABF5-5826-94F3-9AE608C6020F}"/>
              </a:ext>
            </a:extLst>
          </p:cNvPr>
          <p:cNvSpPr>
            <a:spLocks noGrp="1"/>
          </p:cNvSpPr>
          <p:nvPr>
            <p:ph type="title"/>
          </p:nvPr>
        </p:nvSpPr>
        <p:spPr/>
        <p:txBody>
          <a:bodyPr/>
          <a:lstStyle/>
          <a:p>
            <a:pPr algn="ctr"/>
            <a:r>
              <a:rPr lang="en-US" b="1" dirty="0">
                <a:solidFill>
                  <a:schemeClr val="bg1"/>
                </a:solidFill>
              </a:rPr>
              <a:t>TRIVIA QUESTION #17: Multiple Choice</a:t>
            </a:r>
          </a:p>
        </p:txBody>
      </p:sp>
      <p:sp>
        <p:nvSpPr>
          <p:cNvPr id="3" name="Content Placeholder 2">
            <a:extLst>
              <a:ext uri="{FF2B5EF4-FFF2-40B4-BE49-F238E27FC236}">
                <a16:creationId xmlns:a16="http://schemas.microsoft.com/office/drawing/2014/main" id="{054D8159-4944-59E1-F276-347531DC44CA}"/>
              </a:ext>
            </a:extLst>
          </p:cNvPr>
          <p:cNvSpPr>
            <a:spLocks noGrp="1"/>
          </p:cNvSpPr>
          <p:nvPr>
            <p:ph idx="1"/>
          </p:nvPr>
        </p:nvSpPr>
        <p:spPr>
          <a:xfrm>
            <a:off x="838200" y="2055812"/>
            <a:ext cx="10515600" cy="2944813"/>
          </a:xfrm>
        </p:spPr>
        <p:txBody>
          <a:bodyPr>
            <a:noAutofit/>
          </a:bodyPr>
          <a:lstStyle/>
          <a:p>
            <a:pPr marL="0" indent="0">
              <a:buNone/>
            </a:pPr>
            <a:r>
              <a:rPr lang="en-US" sz="2400" b="1" dirty="0"/>
              <a:t>In early 2026, the Cheektowaga campus of Aspire of WNY at 7 Community Drive expanded with the purchase of which new location?</a:t>
            </a:r>
          </a:p>
          <a:p>
            <a:pPr marL="0" indent="0">
              <a:buNone/>
            </a:pPr>
            <a:endParaRPr lang="en-US" sz="2400" dirty="0"/>
          </a:p>
          <a:p>
            <a:pPr marL="457200" indent="-457200">
              <a:buFont typeface="+mj-lt"/>
              <a:buAutoNum type="alphaUcPeriod"/>
            </a:pPr>
            <a:r>
              <a:rPr lang="en-US" sz="2400" dirty="0"/>
              <a:t>120 Old Maryvale Drive (the former Mother of Devine Grace Church)</a:t>
            </a:r>
          </a:p>
          <a:p>
            <a:pPr marL="457200" indent="-457200">
              <a:buFont typeface="+mj-lt"/>
              <a:buAutoNum type="alphaUcPeriod"/>
            </a:pPr>
            <a:r>
              <a:rPr lang="en-US" sz="2400" dirty="0"/>
              <a:t>409 Maryvale Drive (WNY Imaging, the former B-Quik location)</a:t>
            </a:r>
          </a:p>
          <a:p>
            <a:pPr marL="457200" indent="-457200">
              <a:buFont typeface="+mj-lt"/>
              <a:buAutoNum type="alphaUcPeriod"/>
            </a:pPr>
            <a:r>
              <a:rPr lang="en-US" sz="2400" dirty="0"/>
              <a:t>425 Maryvale (the former Maryvale Presbyterian Church)</a:t>
            </a:r>
          </a:p>
        </p:txBody>
      </p:sp>
      <p:pic>
        <p:nvPicPr>
          <p:cNvPr id="5" name="Picture 4" descr="A yellow and blue logo&#10;&#10;Description automatically generated">
            <a:extLst>
              <a:ext uri="{FF2B5EF4-FFF2-40B4-BE49-F238E27FC236}">
                <a16:creationId xmlns:a16="http://schemas.microsoft.com/office/drawing/2014/main" id="{4DCBA6EE-7E33-8B3A-2012-58A2EB17F8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FBAE733C-7849-99A6-9004-0494C0508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EDA40509-9E43-3EE1-B5E0-8BDC0D1EBCF6}"/>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54</a:t>
            </a:fld>
            <a:endParaRPr lang="en-US" dirty="0"/>
          </a:p>
        </p:txBody>
      </p:sp>
    </p:spTree>
    <p:extLst>
      <p:ext uri="{BB962C8B-B14F-4D97-AF65-F5344CB8AC3E}">
        <p14:creationId xmlns:p14="http://schemas.microsoft.com/office/powerpoint/2010/main" val="39418933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43E1C-E050-BCD4-0FDA-A7F8BF203C7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0D60801-3B30-9881-EF8D-F93D6A1BD933}"/>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8A2A5E-B752-C3B0-BC5A-8D5C266FA799}"/>
              </a:ext>
            </a:extLst>
          </p:cNvPr>
          <p:cNvSpPr>
            <a:spLocks noGrp="1"/>
          </p:cNvSpPr>
          <p:nvPr>
            <p:ph type="title"/>
          </p:nvPr>
        </p:nvSpPr>
        <p:spPr/>
        <p:txBody>
          <a:bodyPr/>
          <a:lstStyle/>
          <a:p>
            <a:pPr algn="ctr"/>
            <a:r>
              <a:rPr lang="en-US" b="1" dirty="0">
                <a:solidFill>
                  <a:schemeClr val="bg1"/>
                </a:solidFill>
              </a:rPr>
              <a:t>TRIVIA QUESTION #17: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EB651512-1A67-D48E-81B4-22C317853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60C9641-98C1-E177-AEB2-42B52C69F2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C65A0562-8AB2-E6BD-523D-6F336BB0BE73}"/>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55</a:t>
            </a:fld>
            <a:endParaRPr lang="en-US" dirty="0"/>
          </a:p>
        </p:txBody>
      </p:sp>
      <p:sp>
        <p:nvSpPr>
          <p:cNvPr id="10" name="Content Placeholder 2">
            <a:extLst>
              <a:ext uri="{FF2B5EF4-FFF2-40B4-BE49-F238E27FC236}">
                <a16:creationId xmlns:a16="http://schemas.microsoft.com/office/drawing/2014/main" id="{2B581045-4FEC-A453-2AC9-8DB3D61A5A45}"/>
              </a:ext>
            </a:extLst>
          </p:cNvPr>
          <p:cNvSpPr txBox="1">
            <a:spLocks/>
          </p:cNvSpPr>
          <p:nvPr/>
        </p:nvSpPr>
        <p:spPr>
          <a:xfrm>
            <a:off x="838200" y="2055812"/>
            <a:ext cx="10515600" cy="29448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In early 2026, the Cheektowaga campus of Aspire of WNY at 7 Community Drive expanded with the purchase of which new location?</a:t>
            </a:r>
          </a:p>
          <a:p>
            <a:pPr marL="0" indent="0">
              <a:buFont typeface="Arial" panose="020B0604020202020204" pitchFamily="34" charset="0"/>
              <a:buNone/>
            </a:pPr>
            <a:endParaRPr lang="en-US" sz="2400" dirty="0"/>
          </a:p>
          <a:p>
            <a:pPr marL="457200" indent="-457200">
              <a:buFont typeface="+mj-lt"/>
              <a:buAutoNum type="alphaUcPeriod"/>
            </a:pPr>
            <a:r>
              <a:rPr lang="en-US" sz="2400" dirty="0"/>
              <a:t>120 Old Maryvale Drive (the former Mother of Devine Grace Church)</a:t>
            </a:r>
          </a:p>
          <a:p>
            <a:pPr marL="457200" indent="-457200">
              <a:buFont typeface="+mj-lt"/>
              <a:buAutoNum type="alphaUcPeriod"/>
            </a:pPr>
            <a:r>
              <a:rPr lang="en-US" sz="2400" dirty="0"/>
              <a:t>409 Maryvale Drive (WNY Imaging, the former B-Quik location)</a:t>
            </a:r>
          </a:p>
          <a:p>
            <a:pPr marL="457200" indent="-457200">
              <a:buFont typeface="+mj-lt"/>
              <a:buAutoNum type="alphaUcPeriod"/>
            </a:pPr>
            <a:r>
              <a:rPr lang="en-US" sz="2400" dirty="0">
                <a:highlight>
                  <a:srgbClr val="E8A721"/>
                </a:highlight>
              </a:rPr>
              <a:t>425 Maryvale (the former Maryvale Presbyterian Church)</a:t>
            </a:r>
          </a:p>
        </p:txBody>
      </p:sp>
    </p:spTree>
    <p:extLst>
      <p:ext uri="{BB962C8B-B14F-4D97-AF65-F5344CB8AC3E}">
        <p14:creationId xmlns:p14="http://schemas.microsoft.com/office/powerpoint/2010/main" val="41740570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9CE9C-DC45-B34C-E0A0-28F8F66E13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363E0FB-DFB5-F8D5-D945-1BB934300632}"/>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B8C22C-FCDD-6818-7A4B-A4EF7F4201D1}"/>
              </a:ext>
            </a:extLst>
          </p:cNvPr>
          <p:cNvSpPr>
            <a:spLocks noGrp="1"/>
          </p:cNvSpPr>
          <p:nvPr>
            <p:ph type="title"/>
          </p:nvPr>
        </p:nvSpPr>
        <p:spPr/>
        <p:txBody>
          <a:bodyPr/>
          <a:lstStyle/>
          <a:p>
            <a:pPr algn="ctr"/>
            <a:r>
              <a:rPr lang="en-US" b="1" dirty="0">
                <a:solidFill>
                  <a:schemeClr val="bg1"/>
                </a:solidFill>
              </a:rPr>
              <a:t>TRIVIA QUESTION #18</a:t>
            </a:r>
          </a:p>
        </p:txBody>
      </p:sp>
      <p:sp>
        <p:nvSpPr>
          <p:cNvPr id="3" name="Content Placeholder 2">
            <a:extLst>
              <a:ext uri="{FF2B5EF4-FFF2-40B4-BE49-F238E27FC236}">
                <a16:creationId xmlns:a16="http://schemas.microsoft.com/office/drawing/2014/main" id="{158BA1F5-A791-F29D-91AC-F3D6C1686CA1}"/>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What are the Aspire of WNY trademark colors?</a:t>
            </a:r>
          </a:p>
        </p:txBody>
      </p:sp>
      <p:pic>
        <p:nvPicPr>
          <p:cNvPr id="5" name="Picture 4" descr="A yellow and blue logo&#10;&#10;Description automatically generated">
            <a:extLst>
              <a:ext uri="{FF2B5EF4-FFF2-40B4-BE49-F238E27FC236}">
                <a16:creationId xmlns:a16="http://schemas.microsoft.com/office/drawing/2014/main" id="{528E502F-DC67-DB10-3787-2C202482E8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A8D88B42-620D-42A1-73CA-B740515C02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6CD47255-B8C0-1519-0CD1-81CE88B8FDBD}"/>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56</a:t>
            </a:fld>
            <a:endParaRPr lang="en-US" dirty="0"/>
          </a:p>
        </p:txBody>
      </p:sp>
    </p:spTree>
    <p:extLst>
      <p:ext uri="{BB962C8B-B14F-4D97-AF65-F5344CB8AC3E}">
        <p14:creationId xmlns:p14="http://schemas.microsoft.com/office/powerpoint/2010/main" val="32149330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163E0-4BD9-A7AC-DEFE-52F6DC12B86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45698D0-820D-EC97-CAEF-C14B9CF66CA4}"/>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38B48C-3DCC-A4F0-68F9-EDF31C2F7360}"/>
              </a:ext>
            </a:extLst>
          </p:cNvPr>
          <p:cNvSpPr>
            <a:spLocks noGrp="1"/>
          </p:cNvSpPr>
          <p:nvPr>
            <p:ph type="title"/>
          </p:nvPr>
        </p:nvSpPr>
        <p:spPr/>
        <p:txBody>
          <a:bodyPr/>
          <a:lstStyle/>
          <a:p>
            <a:pPr algn="ctr"/>
            <a:r>
              <a:rPr lang="en-US" b="1" dirty="0">
                <a:solidFill>
                  <a:schemeClr val="bg1"/>
                </a:solidFill>
              </a:rPr>
              <a:t>TRIVIA QUESTION #18: Multiple Choice</a:t>
            </a:r>
          </a:p>
        </p:txBody>
      </p:sp>
      <p:sp>
        <p:nvSpPr>
          <p:cNvPr id="3" name="Content Placeholder 2">
            <a:extLst>
              <a:ext uri="{FF2B5EF4-FFF2-40B4-BE49-F238E27FC236}">
                <a16:creationId xmlns:a16="http://schemas.microsoft.com/office/drawing/2014/main" id="{39C60497-0FD5-AC78-39D8-7F9F76744ECC}"/>
              </a:ext>
            </a:extLst>
          </p:cNvPr>
          <p:cNvSpPr>
            <a:spLocks noGrp="1"/>
          </p:cNvSpPr>
          <p:nvPr>
            <p:ph idx="1"/>
          </p:nvPr>
        </p:nvSpPr>
        <p:spPr>
          <a:xfrm>
            <a:off x="838200" y="2055812"/>
            <a:ext cx="10515600" cy="2944813"/>
          </a:xfrm>
        </p:spPr>
        <p:txBody>
          <a:bodyPr>
            <a:noAutofit/>
          </a:bodyPr>
          <a:lstStyle/>
          <a:p>
            <a:pPr marL="0" indent="0">
              <a:buNone/>
            </a:pPr>
            <a:r>
              <a:rPr lang="en-US" sz="2400" b="1" dirty="0"/>
              <a:t>What are the Aspire of WNY trademark colors?</a:t>
            </a:r>
          </a:p>
          <a:p>
            <a:pPr marL="0" indent="0">
              <a:buNone/>
            </a:pPr>
            <a:endParaRPr lang="en-US" sz="2400" dirty="0"/>
          </a:p>
          <a:p>
            <a:pPr marL="457200" indent="-457200">
              <a:buFont typeface="+mj-lt"/>
              <a:buAutoNum type="alphaUcPeriod"/>
            </a:pPr>
            <a:r>
              <a:rPr lang="en-US" sz="2400" dirty="0"/>
              <a:t>Teal and Yellow</a:t>
            </a:r>
          </a:p>
          <a:p>
            <a:pPr marL="457200" indent="-457200">
              <a:buFont typeface="+mj-lt"/>
              <a:buAutoNum type="alphaUcPeriod"/>
            </a:pPr>
            <a:r>
              <a:rPr lang="en-US" sz="2400" dirty="0"/>
              <a:t>Teal and Green</a:t>
            </a:r>
          </a:p>
          <a:p>
            <a:pPr marL="457200" indent="-457200">
              <a:buFont typeface="+mj-lt"/>
              <a:buAutoNum type="alphaUcPeriod"/>
            </a:pPr>
            <a:r>
              <a:rPr lang="en-US" sz="2400" dirty="0"/>
              <a:t>Black and yellow</a:t>
            </a:r>
          </a:p>
        </p:txBody>
      </p:sp>
      <p:pic>
        <p:nvPicPr>
          <p:cNvPr id="5" name="Picture 4" descr="A yellow and blue logo&#10;&#10;Description automatically generated">
            <a:extLst>
              <a:ext uri="{FF2B5EF4-FFF2-40B4-BE49-F238E27FC236}">
                <a16:creationId xmlns:a16="http://schemas.microsoft.com/office/drawing/2014/main" id="{0A16D091-5686-2F4C-AB23-122E7A378B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5B3C20FC-4BEA-2DF7-6466-A80D75E9A7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62710231-572B-D2C3-D0ED-25BC12BED2EF}"/>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57</a:t>
            </a:fld>
            <a:endParaRPr lang="en-US" dirty="0"/>
          </a:p>
        </p:txBody>
      </p:sp>
    </p:spTree>
    <p:extLst>
      <p:ext uri="{BB962C8B-B14F-4D97-AF65-F5344CB8AC3E}">
        <p14:creationId xmlns:p14="http://schemas.microsoft.com/office/powerpoint/2010/main" val="11296298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C79D8-0DC4-FC50-C254-E387D5CB1EC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DA83192-7699-7E18-2FA4-F154A93DF1EE}"/>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CF680F-905E-0427-FB34-D9B9C76D1E65}"/>
              </a:ext>
            </a:extLst>
          </p:cNvPr>
          <p:cNvSpPr>
            <a:spLocks noGrp="1"/>
          </p:cNvSpPr>
          <p:nvPr>
            <p:ph type="title"/>
          </p:nvPr>
        </p:nvSpPr>
        <p:spPr/>
        <p:txBody>
          <a:bodyPr/>
          <a:lstStyle/>
          <a:p>
            <a:pPr algn="ctr"/>
            <a:r>
              <a:rPr lang="en-US" b="1" dirty="0">
                <a:solidFill>
                  <a:schemeClr val="bg1"/>
                </a:solidFill>
              </a:rPr>
              <a:t>TRIVIA QUESTION #18: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983E95A3-8FD9-F944-8A78-2B8238262E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39636492-A98D-F6B2-D4CA-B58E5942A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4938DACF-6632-CD8C-3EE3-99FFED83F4AE}"/>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58</a:t>
            </a:fld>
            <a:endParaRPr lang="en-US" dirty="0"/>
          </a:p>
        </p:txBody>
      </p:sp>
      <p:sp>
        <p:nvSpPr>
          <p:cNvPr id="3" name="Content Placeholder 2">
            <a:extLst>
              <a:ext uri="{FF2B5EF4-FFF2-40B4-BE49-F238E27FC236}">
                <a16:creationId xmlns:a16="http://schemas.microsoft.com/office/drawing/2014/main" id="{4EABC1E7-EB0C-72F4-2362-915A10A7B90E}"/>
              </a:ext>
            </a:extLst>
          </p:cNvPr>
          <p:cNvSpPr>
            <a:spLocks noGrp="1"/>
          </p:cNvSpPr>
          <p:nvPr>
            <p:ph idx="1"/>
          </p:nvPr>
        </p:nvSpPr>
        <p:spPr>
          <a:xfrm>
            <a:off x="838200" y="2055812"/>
            <a:ext cx="10515600" cy="2944813"/>
          </a:xfrm>
        </p:spPr>
        <p:txBody>
          <a:bodyPr>
            <a:noAutofit/>
          </a:bodyPr>
          <a:lstStyle/>
          <a:p>
            <a:pPr marL="0" indent="0">
              <a:buNone/>
            </a:pPr>
            <a:r>
              <a:rPr lang="en-US" sz="2400" b="1" dirty="0"/>
              <a:t>What are the Aspire of WNY trademark colors?</a:t>
            </a:r>
          </a:p>
          <a:p>
            <a:pPr marL="0" indent="0">
              <a:buNone/>
            </a:pPr>
            <a:endParaRPr lang="en-US" sz="2400" dirty="0"/>
          </a:p>
          <a:p>
            <a:pPr marL="457200" indent="-457200">
              <a:buFont typeface="+mj-lt"/>
              <a:buAutoNum type="alphaUcPeriod"/>
            </a:pPr>
            <a:r>
              <a:rPr lang="en-US" sz="2400" dirty="0">
                <a:highlight>
                  <a:srgbClr val="E8A721"/>
                </a:highlight>
              </a:rPr>
              <a:t>Teal and Yellow</a:t>
            </a:r>
          </a:p>
          <a:p>
            <a:pPr marL="457200" indent="-457200">
              <a:buFont typeface="+mj-lt"/>
              <a:buAutoNum type="alphaUcPeriod"/>
            </a:pPr>
            <a:r>
              <a:rPr lang="en-US" sz="2400" dirty="0"/>
              <a:t>Teal and Green</a:t>
            </a:r>
          </a:p>
          <a:p>
            <a:pPr marL="457200" indent="-457200">
              <a:buFont typeface="+mj-lt"/>
              <a:buAutoNum type="alphaUcPeriod"/>
            </a:pPr>
            <a:r>
              <a:rPr lang="en-US" sz="2400" dirty="0"/>
              <a:t>Black and yellow</a:t>
            </a:r>
          </a:p>
        </p:txBody>
      </p:sp>
    </p:spTree>
    <p:extLst>
      <p:ext uri="{BB962C8B-B14F-4D97-AF65-F5344CB8AC3E}">
        <p14:creationId xmlns:p14="http://schemas.microsoft.com/office/powerpoint/2010/main" val="31619843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B5015-7953-7CCD-BD19-662B5E7AE31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0E08A53-7D72-F62B-D1A9-8042FD11FD25}"/>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F94F5D-5601-7F05-F4EE-8B012D583953}"/>
              </a:ext>
            </a:extLst>
          </p:cNvPr>
          <p:cNvSpPr>
            <a:spLocks noGrp="1"/>
          </p:cNvSpPr>
          <p:nvPr>
            <p:ph type="title"/>
          </p:nvPr>
        </p:nvSpPr>
        <p:spPr/>
        <p:txBody>
          <a:bodyPr/>
          <a:lstStyle/>
          <a:p>
            <a:pPr algn="ctr"/>
            <a:r>
              <a:rPr lang="en-US" b="1" dirty="0">
                <a:solidFill>
                  <a:schemeClr val="bg1"/>
                </a:solidFill>
              </a:rPr>
              <a:t>TRIVIA QUESTION #19</a:t>
            </a:r>
          </a:p>
        </p:txBody>
      </p:sp>
      <p:sp>
        <p:nvSpPr>
          <p:cNvPr id="3" name="Content Placeholder 2">
            <a:extLst>
              <a:ext uri="{FF2B5EF4-FFF2-40B4-BE49-F238E27FC236}">
                <a16:creationId xmlns:a16="http://schemas.microsoft.com/office/drawing/2014/main" id="{7409C00A-4071-93F6-2FBB-6011EA1692B8}"/>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In what year did United Cerebral Palsy Association of WNY officially change its name to Aspire of WNY?</a:t>
            </a:r>
          </a:p>
        </p:txBody>
      </p:sp>
      <p:pic>
        <p:nvPicPr>
          <p:cNvPr id="5" name="Picture 4" descr="A yellow and blue logo&#10;&#10;Description automatically generated">
            <a:extLst>
              <a:ext uri="{FF2B5EF4-FFF2-40B4-BE49-F238E27FC236}">
                <a16:creationId xmlns:a16="http://schemas.microsoft.com/office/drawing/2014/main" id="{27AFFB63-ABDD-4063-6289-4B4A2FEF6D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74F222E-A098-1F21-4EEB-7DAB231283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873AFF1A-8A4B-2D32-A90C-CAC4137FEADA}"/>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59</a:t>
            </a:fld>
            <a:endParaRPr lang="en-US" dirty="0"/>
          </a:p>
        </p:txBody>
      </p:sp>
    </p:spTree>
    <p:extLst>
      <p:ext uri="{BB962C8B-B14F-4D97-AF65-F5344CB8AC3E}">
        <p14:creationId xmlns:p14="http://schemas.microsoft.com/office/powerpoint/2010/main" val="2464382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DEB64-F476-34F0-C6A0-13758AF55A3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1C49FE-2DD6-F5DD-6B2F-037DBE78FA89}"/>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0A40EA-58E9-3991-D5F2-B5DA9FE203D4}"/>
              </a:ext>
            </a:extLst>
          </p:cNvPr>
          <p:cNvSpPr>
            <a:spLocks noGrp="1"/>
          </p:cNvSpPr>
          <p:nvPr>
            <p:ph type="title"/>
          </p:nvPr>
        </p:nvSpPr>
        <p:spPr/>
        <p:txBody>
          <a:bodyPr/>
          <a:lstStyle/>
          <a:p>
            <a:pPr algn="ctr"/>
            <a:r>
              <a:rPr lang="en-US" b="1" dirty="0">
                <a:solidFill>
                  <a:schemeClr val="bg1"/>
                </a:solidFill>
              </a:rPr>
              <a:t>TRIVIA QUESTION #1: Multiple Choice</a:t>
            </a:r>
          </a:p>
        </p:txBody>
      </p:sp>
      <p:sp>
        <p:nvSpPr>
          <p:cNvPr id="3" name="Content Placeholder 2">
            <a:extLst>
              <a:ext uri="{FF2B5EF4-FFF2-40B4-BE49-F238E27FC236}">
                <a16:creationId xmlns:a16="http://schemas.microsoft.com/office/drawing/2014/main" id="{002081B3-98E6-1296-804F-999555165DD0}"/>
              </a:ext>
            </a:extLst>
          </p:cNvPr>
          <p:cNvSpPr>
            <a:spLocks noGrp="1"/>
          </p:cNvSpPr>
          <p:nvPr>
            <p:ph idx="1"/>
          </p:nvPr>
        </p:nvSpPr>
        <p:spPr>
          <a:xfrm>
            <a:off x="838200" y="2055812"/>
            <a:ext cx="10515600" cy="2944813"/>
          </a:xfrm>
        </p:spPr>
        <p:txBody>
          <a:bodyPr>
            <a:noAutofit/>
          </a:bodyPr>
          <a:lstStyle/>
          <a:p>
            <a:pPr marL="0" indent="0">
              <a:buNone/>
            </a:pPr>
            <a:r>
              <a:rPr lang="en-US" sz="2400" b="1" dirty="0"/>
              <a:t>People still refer to the Day Program at our Audubon Campus on North Forest Road as “Brock.” Where did the name Brock come from?</a:t>
            </a:r>
          </a:p>
          <a:p>
            <a:pPr marL="0" indent="0">
              <a:buNone/>
            </a:pPr>
            <a:endParaRPr lang="en-US" sz="2400" dirty="0"/>
          </a:p>
          <a:p>
            <a:pPr marL="457200" indent="-457200">
              <a:buFont typeface="+mj-lt"/>
              <a:buAutoNum type="alphaUcPeriod"/>
            </a:pPr>
            <a:r>
              <a:rPr lang="en-US" sz="2400" dirty="0"/>
              <a:t>Walter Brock, long-time board member at Aspire of WNY.</a:t>
            </a:r>
          </a:p>
          <a:p>
            <a:pPr marL="457200" indent="-457200">
              <a:buFont typeface="+mj-lt"/>
              <a:buAutoNum type="alphaUcPeriod"/>
            </a:pPr>
            <a:r>
              <a:rPr lang="en-US" sz="2400" dirty="0"/>
              <a:t>Sandra Brock, one of the original participants in our day program.</a:t>
            </a:r>
          </a:p>
          <a:p>
            <a:pPr marL="457200" indent="-457200">
              <a:buFont typeface="+mj-lt"/>
              <a:buAutoNum type="alphaUcPeriod"/>
            </a:pPr>
            <a:r>
              <a:rPr lang="en-US" sz="2400" dirty="0"/>
              <a:t>Brock Construction, the company that funded the renovation of our Day Program space.</a:t>
            </a:r>
          </a:p>
        </p:txBody>
      </p:sp>
      <p:pic>
        <p:nvPicPr>
          <p:cNvPr id="5" name="Picture 4" descr="A yellow and blue logo&#10;&#10;Description automatically generated">
            <a:extLst>
              <a:ext uri="{FF2B5EF4-FFF2-40B4-BE49-F238E27FC236}">
                <a16:creationId xmlns:a16="http://schemas.microsoft.com/office/drawing/2014/main" id="{F8CE2FCF-2E65-6A4C-78A3-232BA3F77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11F6AB9A-7C8F-D996-E2EE-4A9BF16D5F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C1DA3BDA-D08C-6B5E-137D-9D8743AD29F5}"/>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6</a:t>
            </a:fld>
            <a:endParaRPr lang="en-US" dirty="0"/>
          </a:p>
        </p:txBody>
      </p:sp>
    </p:spTree>
    <p:extLst>
      <p:ext uri="{BB962C8B-B14F-4D97-AF65-F5344CB8AC3E}">
        <p14:creationId xmlns:p14="http://schemas.microsoft.com/office/powerpoint/2010/main" val="24018158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3C94E-9BF2-DE1B-D598-E776203B7F7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49EEE30-58D8-F6B0-B023-B711CA115471}"/>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F87139-03AF-C805-EE05-3DF62D69E0F8}"/>
              </a:ext>
            </a:extLst>
          </p:cNvPr>
          <p:cNvSpPr>
            <a:spLocks noGrp="1"/>
          </p:cNvSpPr>
          <p:nvPr>
            <p:ph type="title"/>
          </p:nvPr>
        </p:nvSpPr>
        <p:spPr/>
        <p:txBody>
          <a:bodyPr/>
          <a:lstStyle/>
          <a:p>
            <a:pPr algn="ctr"/>
            <a:r>
              <a:rPr lang="en-US" b="1" dirty="0">
                <a:solidFill>
                  <a:schemeClr val="bg1"/>
                </a:solidFill>
              </a:rPr>
              <a:t>TRIVIA QUESTION #19: Multiple Choice</a:t>
            </a:r>
          </a:p>
        </p:txBody>
      </p:sp>
      <p:sp>
        <p:nvSpPr>
          <p:cNvPr id="3" name="Content Placeholder 2">
            <a:extLst>
              <a:ext uri="{FF2B5EF4-FFF2-40B4-BE49-F238E27FC236}">
                <a16:creationId xmlns:a16="http://schemas.microsoft.com/office/drawing/2014/main" id="{8150B11D-6B3E-BD45-ACC3-BCD92AFBEAB6}"/>
              </a:ext>
            </a:extLst>
          </p:cNvPr>
          <p:cNvSpPr>
            <a:spLocks noGrp="1"/>
          </p:cNvSpPr>
          <p:nvPr>
            <p:ph idx="1"/>
          </p:nvPr>
        </p:nvSpPr>
        <p:spPr>
          <a:xfrm>
            <a:off x="838200" y="2055812"/>
            <a:ext cx="10515600" cy="2944813"/>
          </a:xfrm>
        </p:spPr>
        <p:txBody>
          <a:bodyPr>
            <a:noAutofit/>
          </a:bodyPr>
          <a:lstStyle/>
          <a:p>
            <a:pPr marL="0" indent="0">
              <a:buNone/>
            </a:pPr>
            <a:r>
              <a:rPr lang="en-US" sz="2400" b="1" dirty="0"/>
              <a:t>In what year did United Cerebral Palsy Association of WNY officially change its name to Aspire of WNY?</a:t>
            </a:r>
          </a:p>
          <a:p>
            <a:pPr marL="0" indent="0">
              <a:buNone/>
            </a:pPr>
            <a:endParaRPr lang="en-US" sz="2400" dirty="0"/>
          </a:p>
          <a:p>
            <a:pPr marL="457200" indent="-457200">
              <a:buFont typeface="+mj-lt"/>
              <a:buAutoNum type="alphaUcPeriod"/>
            </a:pPr>
            <a:r>
              <a:rPr lang="en-US" sz="2400" dirty="0"/>
              <a:t>2000</a:t>
            </a:r>
          </a:p>
          <a:p>
            <a:pPr marL="457200" indent="-457200">
              <a:buFont typeface="+mj-lt"/>
              <a:buAutoNum type="alphaUcPeriod"/>
            </a:pPr>
            <a:r>
              <a:rPr lang="en-US" sz="2400" dirty="0"/>
              <a:t>2003</a:t>
            </a:r>
          </a:p>
          <a:p>
            <a:pPr marL="457200" indent="-457200">
              <a:buFont typeface="+mj-lt"/>
              <a:buAutoNum type="alphaUcPeriod"/>
            </a:pPr>
            <a:r>
              <a:rPr lang="en-US" sz="2400" dirty="0"/>
              <a:t>2007</a:t>
            </a:r>
          </a:p>
        </p:txBody>
      </p:sp>
      <p:pic>
        <p:nvPicPr>
          <p:cNvPr id="5" name="Picture 4" descr="A yellow and blue logo&#10;&#10;Description automatically generated">
            <a:extLst>
              <a:ext uri="{FF2B5EF4-FFF2-40B4-BE49-F238E27FC236}">
                <a16:creationId xmlns:a16="http://schemas.microsoft.com/office/drawing/2014/main" id="{DEF1A255-A2D0-CE35-CEFF-003F51D92B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4A15341C-800B-430D-3331-C646E584AB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A3CDC0FB-BEE1-F09F-E26C-0501FA38C1E7}"/>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60</a:t>
            </a:fld>
            <a:endParaRPr lang="en-US" dirty="0"/>
          </a:p>
        </p:txBody>
      </p:sp>
    </p:spTree>
    <p:extLst>
      <p:ext uri="{BB962C8B-B14F-4D97-AF65-F5344CB8AC3E}">
        <p14:creationId xmlns:p14="http://schemas.microsoft.com/office/powerpoint/2010/main" val="11116912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A90B3-1DBC-475D-A077-F93D7460B28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ECB09E3-2174-E961-FD68-D360DA23720F}"/>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8D541C-5A4F-C332-E72B-46054EBB02E6}"/>
              </a:ext>
            </a:extLst>
          </p:cNvPr>
          <p:cNvSpPr>
            <a:spLocks noGrp="1"/>
          </p:cNvSpPr>
          <p:nvPr>
            <p:ph type="title"/>
          </p:nvPr>
        </p:nvSpPr>
        <p:spPr/>
        <p:txBody>
          <a:bodyPr/>
          <a:lstStyle/>
          <a:p>
            <a:pPr algn="ctr"/>
            <a:r>
              <a:rPr lang="en-US" b="1" dirty="0">
                <a:solidFill>
                  <a:schemeClr val="bg1"/>
                </a:solidFill>
              </a:rPr>
              <a:t>TRIVIA QUESTION #19: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CBABD5E3-5183-205C-7440-B958493E64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92D75859-2C0D-C950-C6FA-D13AF8CD73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F32BA346-DBC8-398F-2DE3-86E37F3053E7}"/>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61</a:t>
            </a:fld>
            <a:endParaRPr lang="en-US" dirty="0"/>
          </a:p>
        </p:txBody>
      </p:sp>
      <p:sp>
        <p:nvSpPr>
          <p:cNvPr id="10" name="Content Placeholder 2">
            <a:extLst>
              <a:ext uri="{FF2B5EF4-FFF2-40B4-BE49-F238E27FC236}">
                <a16:creationId xmlns:a16="http://schemas.microsoft.com/office/drawing/2014/main" id="{63811972-2147-8C1A-D008-459B2642E704}"/>
              </a:ext>
            </a:extLst>
          </p:cNvPr>
          <p:cNvSpPr txBox="1">
            <a:spLocks/>
          </p:cNvSpPr>
          <p:nvPr/>
        </p:nvSpPr>
        <p:spPr>
          <a:xfrm>
            <a:off x="838200" y="2055812"/>
            <a:ext cx="10515600" cy="29448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In what year did United Cerebral Palsy Association of WNY officially change its name to Aspire of WNY?</a:t>
            </a:r>
          </a:p>
          <a:p>
            <a:pPr marL="0" indent="0">
              <a:buFont typeface="Arial" panose="020B0604020202020204" pitchFamily="34" charset="0"/>
              <a:buNone/>
            </a:pPr>
            <a:endParaRPr lang="en-US" sz="2400" dirty="0"/>
          </a:p>
          <a:p>
            <a:pPr marL="457200" indent="-457200">
              <a:buFont typeface="+mj-lt"/>
              <a:buAutoNum type="alphaUcPeriod"/>
            </a:pPr>
            <a:r>
              <a:rPr lang="en-US" sz="2400" dirty="0"/>
              <a:t>2000</a:t>
            </a:r>
          </a:p>
          <a:p>
            <a:pPr marL="457200" indent="-457200">
              <a:buFont typeface="+mj-lt"/>
              <a:buAutoNum type="alphaUcPeriod"/>
            </a:pPr>
            <a:r>
              <a:rPr lang="en-US" sz="2400" dirty="0">
                <a:highlight>
                  <a:srgbClr val="E8A721"/>
                </a:highlight>
              </a:rPr>
              <a:t>2003</a:t>
            </a:r>
          </a:p>
          <a:p>
            <a:pPr marL="457200" indent="-457200">
              <a:buFont typeface="+mj-lt"/>
              <a:buAutoNum type="alphaUcPeriod"/>
            </a:pPr>
            <a:r>
              <a:rPr lang="en-US" sz="2400" dirty="0"/>
              <a:t>2007</a:t>
            </a:r>
          </a:p>
        </p:txBody>
      </p:sp>
    </p:spTree>
    <p:extLst>
      <p:ext uri="{BB962C8B-B14F-4D97-AF65-F5344CB8AC3E}">
        <p14:creationId xmlns:p14="http://schemas.microsoft.com/office/powerpoint/2010/main" val="30057484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6DCC8-77C7-5FC6-5BD6-0C6214FEE01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C53BD2A-B4D1-ACEF-E2E8-3C800B4F86FB}"/>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6547D1-85DC-A6A5-6D8B-B03AA67089CD}"/>
              </a:ext>
            </a:extLst>
          </p:cNvPr>
          <p:cNvSpPr>
            <a:spLocks noGrp="1"/>
          </p:cNvSpPr>
          <p:nvPr>
            <p:ph type="title"/>
          </p:nvPr>
        </p:nvSpPr>
        <p:spPr/>
        <p:txBody>
          <a:bodyPr/>
          <a:lstStyle/>
          <a:p>
            <a:pPr algn="ctr"/>
            <a:r>
              <a:rPr lang="en-US" b="1" dirty="0">
                <a:solidFill>
                  <a:schemeClr val="bg1"/>
                </a:solidFill>
              </a:rPr>
              <a:t>TRIVIA QUESTION #20</a:t>
            </a:r>
          </a:p>
        </p:txBody>
      </p:sp>
      <p:sp>
        <p:nvSpPr>
          <p:cNvPr id="3" name="Content Placeholder 2">
            <a:extLst>
              <a:ext uri="{FF2B5EF4-FFF2-40B4-BE49-F238E27FC236}">
                <a16:creationId xmlns:a16="http://schemas.microsoft.com/office/drawing/2014/main" id="{1EC71EC1-B789-6593-231F-9C5044EE1123}"/>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What Aspire of WNY service division was previously affiliated with Spoke Folk in Dunkirk New York?</a:t>
            </a:r>
          </a:p>
        </p:txBody>
      </p:sp>
      <p:pic>
        <p:nvPicPr>
          <p:cNvPr id="5" name="Picture 4" descr="A yellow and blue logo&#10;&#10;Description automatically generated">
            <a:extLst>
              <a:ext uri="{FF2B5EF4-FFF2-40B4-BE49-F238E27FC236}">
                <a16:creationId xmlns:a16="http://schemas.microsoft.com/office/drawing/2014/main" id="{916BD659-2BFE-BDD7-9600-C79164D36B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D6DC0801-9451-7192-0EA8-CFF982411D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2F0F3398-1616-7200-767B-AD04AF70C57A}"/>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62</a:t>
            </a:fld>
            <a:endParaRPr lang="en-US" dirty="0"/>
          </a:p>
        </p:txBody>
      </p:sp>
    </p:spTree>
    <p:extLst>
      <p:ext uri="{BB962C8B-B14F-4D97-AF65-F5344CB8AC3E}">
        <p14:creationId xmlns:p14="http://schemas.microsoft.com/office/powerpoint/2010/main" val="20714454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30502-0DFB-77D0-BCB5-AB8F3E6E953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02B1AA8-366E-70A3-5839-433FA8D4679E}"/>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2923B6-B21B-D1AC-085B-E62C6C1A467B}"/>
              </a:ext>
            </a:extLst>
          </p:cNvPr>
          <p:cNvSpPr>
            <a:spLocks noGrp="1"/>
          </p:cNvSpPr>
          <p:nvPr>
            <p:ph type="title"/>
          </p:nvPr>
        </p:nvSpPr>
        <p:spPr/>
        <p:txBody>
          <a:bodyPr/>
          <a:lstStyle/>
          <a:p>
            <a:pPr algn="ctr"/>
            <a:r>
              <a:rPr lang="en-US" b="1" dirty="0">
                <a:solidFill>
                  <a:schemeClr val="bg1"/>
                </a:solidFill>
              </a:rPr>
              <a:t>TRIVIA QUESTION #20: Multiple Choice</a:t>
            </a:r>
          </a:p>
        </p:txBody>
      </p:sp>
      <p:sp>
        <p:nvSpPr>
          <p:cNvPr id="3" name="Content Placeholder 2">
            <a:extLst>
              <a:ext uri="{FF2B5EF4-FFF2-40B4-BE49-F238E27FC236}">
                <a16:creationId xmlns:a16="http://schemas.microsoft.com/office/drawing/2014/main" id="{73F94D30-079A-AF57-B1C7-A58581081F94}"/>
              </a:ext>
            </a:extLst>
          </p:cNvPr>
          <p:cNvSpPr>
            <a:spLocks noGrp="1"/>
          </p:cNvSpPr>
          <p:nvPr>
            <p:ph idx="1"/>
          </p:nvPr>
        </p:nvSpPr>
        <p:spPr>
          <a:xfrm>
            <a:off x="838200" y="2055812"/>
            <a:ext cx="10515600" cy="2944813"/>
          </a:xfrm>
        </p:spPr>
        <p:txBody>
          <a:bodyPr>
            <a:noAutofit/>
          </a:bodyPr>
          <a:lstStyle/>
          <a:p>
            <a:pPr marL="0" indent="0">
              <a:buNone/>
            </a:pPr>
            <a:r>
              <a:rPr lang="en-US" sz="2400" b="1" dirty="0"/>
              <a:t>What Aspire of WNY service division was previously affiliated with Spoke Folk in Dunkirk New York?</a:t>
            </a:r>
          </a:p>
          <a:p>
            <a:pPr marL="0" indent="0">
              <a:buNone/>
            </a:pPr>
            <a:endParaRPr lang="en-US" sz="2400" dirty="0"/>
          </a:p>
          <a:p>
            <a:pPr marL="457200" indent="-457200">
              <a:buFont typeface="+mj-lt"/>
              <a:buAutoNum type="alphaUcPeriod"/>
            </a:pPr>
            <a:r>
              <a:rPr lang="en-US" sz="2400" dirty="0"/>
              <a:t>Residential Services</a:t>
            </a:r>
          </a:p>
          <a:p>
            <a:pPr marL="457200" indent="-457200">
              <a:buFont typeface="+mj-lt"/>
              <a:buAutoNum type="alphaUcPeriod"/>
            </a:pPr>
            <a:r>
              <a:rPr lang="en-US" sz="2400" dirty="0"/>
              <a:t>Educational Services</a:t>
            </a:r>
          </a:p>
          <a:p>
            <a:pPr marL="457200" indent="-457200">
              <a:buFont typeface="+mj-lt"/>
              <a:buAutoNum type="alphaUcPeriod"/>
            </a:pPr>
            <a:r>
              <a:rPr lang="en-US" sz="2400" dirty="0"/>
              <a:t>Community and Independent Living Supports</a:t>
            </a:r>
          </a:p>
        </p:txBody>
      </p:sp>
      <p:pic>
        <p:nvPicPr>
          <p:cNvPr id="5" name="Picture 4" descr="A yellow and blue logo&#10;&#10;Description automatically generated">
            <a:extLst>
              <a:ext uri="{FF2B5EF4-FFF2-40B4-BE49-F238E27FC236}">
                <a16:creationId xmlns:a16="http://schemas.microsoft.com/office/drawing/2014/main" id="{C23155B8-3A5C-FF2A-A790-1DBEE91B14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7975A8B-47AF-2F12-392B-DA99B6CEF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853D1839-482F-533A-1A5F-565CF40A1B09}"/>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63</a:t>
            </a:fld>
            <a:endParaRPr lang="en-US" dirty="0"/>
          </a:p>
        </p:txBody>
      </p:sp>
    </p:spTree>
    <p:extLst>
      <p:ext uri="{BB962C8B-B14F-4D97-AF65-F5344CB8AC3E}">
        <p14:creationId xmlns:p14="http://schemas.microsoft.com/office/powerpoint/2010/main" val="32693727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4DF5B-D9FD-A632-C592-28B3B4D123D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06E4735-4105-8B26-6A6B-8D8E5A724909}"/>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D7DA21-338F-5361-C2C1-A8BB1C8D0F73}"/>
              </a:ext>
            </a:extLst>
          </p:cNvPr>
          <p:cNvSpPr>
            <a:spLocks noGrp="1"/>
          </p:cNvSpPr>
          <p:nvPr>
            <p:ph type="title"/>
          </p:nvPr>
        </p:nvSpPr>
        <p:spPr/>
        <p:txBody>
          <a:bodyPr/>
          <a:lstStyle/>
          <a:p>
            <a:pPr algn="ctr"/>
            <a:r>
              <a:rPr lang="en-US" b="1" dirty="0">
                <a:solidFill>
                  <a:schemeClr val="bg1"/>
                </a:solidFill>
              </a:rPr>
              <a:t>TRIVIA QUESTION #20: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7D88AC1F-44A1-DB01-CD98-6971822C29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1CC61E6D-E625-ADE5-D906-68832A7B31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0B6C8CED-564B-B6F4-F42F-11F00DCC8DFD}"/>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64</a:t>
            </a:fld>
            <a:endParaRPr lang="en-US" dirty="0"/>
          </a:p>
        </p:txBody>
      </p:sp>
      <p:sp>
        <p:nvSpPr>
          <p:cNvPr id="3" name="Content Placeholder 2">
            <a:extLst>
              <a:ext uri="{FF2B5EF4-FFF2-40B4-BE49-F238E27FC236}">
                <a16:creationId xmlns:a16="http://schemas.microsoft.com/office/drawing/2014/main" id="{CD2F38F6-A069-DD2F-AD60-B1E2033EEDB8}"/>
              </a:ext>
            </a:extLst>
          </p:cNvPr>
          <p:cNvSpPr>
            <a:spLocks noGrp="1"/>
          </p:cNvSpPr>
          <p:nvPr>
            <p:ph idx="1"/>
          </p:nvPr>
        </p:nvSpPr>
        <p:spPr>
          <a:xfrm>
            <a:off x="838200" y="2055812"/>
            <a:ext cx="10515600" cy="2944813"/>
          </a:xfrm>
        </p:spPr>
        <p:txBody>
          <a:bodyPr>
            <a:noAutofit/>
          </a:bodyPr>
          <a:lstStyle/>
          <a:p>
            <a:pPr marL="0" indent="0">
              <a:buNone/>
            </a:pPr>
            <a:r>
              <a:rPr lang="en-US" sz="2400" b="1" dirty="0"/>
              <a:t>What Aspire of WNY service division was previously affiliated with Spoke Folk in Dunkirk New York?</a:t>
            </a:r>
          </a:p>
          <a:p>
            <a:pPr marL="0" indent="0">
              <a:buNone/>
            </a:pPr>
            <a:endParaRPr lang="en-US" sz="2400" dirty="0"/>
          </a:p>
          <a:p>
            <a:pPr marL="457200" indent="-457200">
              <a:buFont typeface="+mj-lt"/>
              <a:buAutoNum type="alphaUcPeriod"/>
            </a:pPr>
            <a:r>
              <a:rPr lang="en-US" sz="2400" dirty="0"/>
              <a:t>Residential Services</a:t>
            </a:r>
          </a:p>
          <a:p>
            <a:pPr marL="457200" indent="-457200">
              <a:buFont typeface="+mj-lt"/>
              <a:buAutoNum type="alphaUcPeriod"/>
            </a:pPr>
            <a:r>
              <a:rPr lang="en-US" sz="2400" dirty="0"/>
              <a:t>Educational Services</a:t>
            </a:r>
          </a:p>
          <a:p>
            <a:pPr marL="457200" indent="-457200">
              <a:buFont typeface="+mj-lt"/>
              <a:buAutoNum type="alphaUcPeriod"/>
            </a:pPr>
            <a:r>
              <a:rPr lang="en-US" sz="2400" dirty="0">
                <a:highlight>
                  <a:srgbClr val="E8A721"/>
                </a:highlight>
              </a:rPr>
              <a:t>Community and Independent Living Supports</a:t>
            </a:r>
          </a:p>
        </p:txBody>
      </p:sp>
    </p:spTree>
    <p:extLst>
      <p:ext uri="{BB962C8B-B14F-4D97-AF65-F5344CB8AC3E}">
        <p14:creationId xmlns:p14="http://schemas.microsoft.com/office/powerpoint/2010/main" val="41201622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4E1EA-EDDB-70D0-4427-AA70609C34A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9CBC43F-D3C1-032B-82CD-B935FEE37FF1}"/>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F7CB3A-9EFA-DBE0-94BD-39566081A86D}"/>
              </a:ext>
            </a:extLst>
          </p:cNvPr>
          <p:cNvSpPr>
            <a:spLocks noGrp="1"/>
          </p:cNvSpPr>
          <p:nvPr>
            <p:ph type="title"/>
          </p:nvPr>
        </p:nvSpPr>
        <p:spPr/>
        <p:txBody>
          <a:bodyPr/>
          <a:lstStyle/>
          <a:p>
            <a:pPr algn="ctr"/>
            <a:r>
              <a:rPr lang="en-US" b="1" dirty="0">
                <a:solidFill>
                  <a:schemeClr val="bg1"/>
                </a:solidFill>
              </a:rPr>
              <a:t>TRIVIA QUESTION #21</a:t>
            </a:r>
          </a:p>
        </p:txBody>
      </p:sp>
      <p:sp>
        <p:nvSpPr>
          <p:cNvPr id="3" name="Content Placeholder 2">
            <a:extLst>
              <a:ext uri="{FF2B5EF4-FFF2-40B4-BE49-F238E27FC236}">
                <a16:creationId xmlns:a16="http://schemas.microsoft.com/office/drawing/2014/main" id="{1175297D-67DD-0741-CA1A-EBEAC2CBFBFF}"/>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What was the name of the former day care center housed at Aspire of WNY’s Center for Learning?</a:t>
            </a:r>
          </a:p>
        </p:txBody>
      </p:sp>
      <p:pic>
        <p:nvPicPr>
          <p:cNvPr id="5" name="Picture 4" descr="A yellow and blue logo&#10;&#10;Description automatically generated">
            <a:extLst>
              <a:ext uri="{FF2B5EF4-FFF2-40B4-BE49-F238E27FC236}">
                <a16:creationId xmlns:a16="http://schemas.microsoft.com/office/drawing/2014/main" id="{5E52DA59-43C7-3FD2-CC77-4321E3CF2D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99374C2-A704-AD61-9DFD-1EC5A71232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4E87D403-2984-31A7-6B15-8DC379EF8122}"/>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65</a:t>
            </a:fld>
            <a:endParaRPr lang="en-US" dirty="0"/>
          </a:p>
        </p:txBody>
      </p:sp>
    </p:spTree>
    <p:extLst>
      <p:ext uri="{BB962C8B-B14F-4D97-AF65-F5344CB8AC3E}">
        <p14:creationId xmlns:p14="http://schemas.microsoft.com/office/powerpoint/2010/main" val="14952484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C5678-1EF1-A393-B2AC-667B573168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DC068BC-6AF5-03ED-86D1-C1B632AB75DE}"/>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8DF342-D63C-D67A-CB16-8EAA5D6E7D21}"/>
              </a:ext>
            </a:extLst>
          </p:cNvPr>
          <p:cNvSpPr>
            <a:spLocks noGrp="1"/>
          </p:cNvSpPr>
          <p:nvPr>
            <p:ph type="title"/>
          </p:nvPr>
        </p:nvSpPr>
        <p:spPr/>
        <p:txBody>
          <a:bodyPr/>
          <a:lstStyle/>
          <a:p>
            <a:pPr algn="ctr"/>
            <a:r>
              <a:rPr lang="en-US" b="1" dirty="0">
                <a:solidFill>
                  <a:schemeClr val="bg1"/>
                </a:solidFill>
              </a:rPr>
              <a:t>TRIVIA QUESTION #21: Multiple Choice</a:t>
            </a:r>
          </a:p>
        </p:txBody>
      </p:sp>
      <p:sp>
        <p:nvSpPr>
          <p:cNvPr id="3" name="Content Placeholder 2">
            <a:extLst>
              <a:ext uri="{FF2B5EF4-FFF2-40B4-BE49-F238E27FC236}">
                <a16:creationId xmlns:a16="http://schemas.microsoft.com/office/drawing/2014/main" id="{9CB5774A-6B79-466D-84D7-ABA527D88042}"/>
              </a:ext>
            </a:extLst>
          </p:cNvPr>
          <p:cNvSpPr>
            <a:spLocks noGrp="1"/>
          </p:cNvSpPr>
          <p:nvPr>
            <p:ph idx="1"/>
          </p:nvPr>
        </p:nvSpPr>
        <p:spPr>
          <a:xfrm>
            <a:off x="838200" y="2055812"/>
            <a:ext cx="10515600" cy="2944813"/>
          </a:xfrm>
        </p:spPr>
        <p:txBody>
          <a:bodyPr>
            <a:noAutofit/>
          </a:bodyPr>
          <a:lstStyle/>
          <a:p>
            <a:pPr marL="0" indent="0">
              <a:buNone/>
            </a:pPr>
            <a:r>
              <a:rPr lang="en-US" sz="2400" b="1" dirty="0"/>
              <a:t>What was the name of the former day care center housed at Aspire of WNY’s Center for Learning?</a:t>
            </a:r>
          </a:p>
          <a:p>
            <a:pPr marL="0" indent="0">
              <a:buNone/>
            </a:pPr>
            <a:endParaRPr lang="en-US" sz="2400" dirty="0"/>
          </a:p>
          <a:p>
            <a:pPr marL="457200" indent="-457200">
              <a:buFont typeface="+mj-lt"/>
              <a:buAutoNum type="alphaUcPeriod"/>
            </a:pPr>
            <a:r>
              <a:rPr lang="en-US" sz="2400" dirty="0"/>
              <a:t>Candyland Day Care Center</a:t>
            </a:r>
          </a:p>
          <a:p>
            <a:pPr marL="457200" indent="-457200">
              <a:buFont typeface="+mj-lt"/>
              <a:buAutoNum type="alphaUcPeriod"/>
            </a:pPr>
            <a:r>
              <a:rPr lang="en-US" sz="2400" dirty="0"/>
              <a:t>Aspiring Tots</a:t>
            </a:r>
          </a:p>
          <a:p>
            <a:pPr marL="457200" indent="-457200">
              <a:buFont typeface="+mj-lt"/>
              <a:buAutoNum type="alphaUcPeriod"/>
            </a:pPr>
            <a:r>
              <a:rPr lang="en-US" sz="2400" dirty="0"/>
              <a:t>Children’s Discovery Corner</a:t>
            </a:r>
          </a:p>
        </p:txBody>
      </p:sp>
      <p:pic>
        <p:nvPicPr>
          <p:cNvPr id="5" name="Picture 4" descr="A yellow and blue logo&#10;&#10;Description automatically generated">
            <a:extLst>
              <a:ext uri="{FF2B5EF4-FFF2-40B4-BE49-F238E27FC236}">
                <a16:creationId xmlns:a16="http://schemas.microsoft.com/office/drawing/2014/main" id="{15F6E8C1-CF18-4CAE-577F-C90485E155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EE5335D7-F513-BBB8-1A05-BC2FF34596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796D1A19-85EB-3674-EC43-F5481F2CEB4D}"/>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66</a:t>
            </a:fld>
            <a:endParaRPr lang="en-US" dirty="0"/>
          </a:p>
        </p:txBody>
      </p:sp>
    </p:spTree>
    <p:extLst>
      <p:ext uri="{BB962C8B-B14F-4D97-AF65-F5344CB8AC3E}">
        <p14:creationId xmlns:p14="http://schemas.microsoft.com/office/powerpoint/2010/main" val="29012391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E14E5-C57B-0497-CBD3-02C70E48EA4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EED1608-56EF-8143-D3A1-0ED35C81613F}"/>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880404-6446-D25B-6759-E4BA9E9FD852}"/>
              </a:ext>
            </a:extLst>
          </p:cNvPr>
          <p:cNvSpPr>
            <a:spLocks noGrp="1"/>
          </p:cNvSpPr>
          <p:nvPr>
            <p:ph type="title"/>
          </p:nvPr>
        </p:nvSpPr>
        <p:spPr/>
        <p:txBody>
          <a:bodyPr/>
          <a:lstStyle/>
          <a:p>
            <a:pPr algn="ctr"/>
            <a:r>
              <a:rPr lang="en-US" b="1" dirty="0">
                <a:solidFill>
                  <a:schemeClr val="bg1"/>
                </a:solidFill>
              </a:rPr>
              <a:t>TRIVIA QUESTION #21: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75229EA2-930E-8E1D-FB0C-AEBBCA2D6A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33D748C5-6742-BF00-F3E1-B0971F9357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94A74649-2C27-4635-04B6-0A969563B7DD}"/>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67</a:t>
            </a:fld>
            <a:endParaRPr lang="en-US" dirty="0"/>
          </a:p>
        </p:txBody>
      </p:sp>
      <p:sp>
        <p:nvSpPr>
          <p:cNvPr id="10" name="Content Placeholder 2">
            <a:extLst>
              <a:ext uri="{FF2B5EF4-FFF2-40B4-BE49-F238E27FC236}">
                <a16:creationId xmlns:a16="http://schemas.microsoft.com/office/drawing/2014/main" id="{D6758AFD-B471-141A-DA0D-547E42DF9B72}"/>
              </a:ext>
            </a:extLst>
          </p:cNvPr>
          <p:cNvSpPr txBox="1">
            <a:spLocks/>
          </p:cNvSpPr>
          <p:nvPr/>
        </p:nvSpPr>
        <p:spPr>
          <a:xfrm>
            <a:off x="838200" y="2055812"/>
            <a:ext cx="10515600" cy="29448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What was the name of the former day care center housed at Aspire of WNY’s Center for Learning?</a:t>
            </a:r>
          </a:p>
          <a:p>
            <a:pPr marL="0" indent="0">
              <a:buFont typeface="Arial" panose="020B0604020202020204" pitchFamily="34" charset="0"/>
              <a:buNone/>
            </a:pPr>
            <a:endParaRPr lang="en-US" sz="2400" dirty="0"/>
          </a:p>
          <a:p>
            <a:pPr marL="457200" indent="-457200">
              <a:buFont typeface="+mj-lt"/>
              <a:buAutoNum type="alphaUcPeriod"/>
            </a:pPr>
            <a:r>
              <a:rPr lang="en-US" sz="2400" dirty="0"/>
              <a:t>Candyland Day Care Center</a:t>
            </a:r>
          </a:p>
          <a:p>
            <a:pPr marL="457200" indent="-457200">
              <a:buFont typeface="+mj-lt"/>
              <a:buAutoNum type="alphaUcPeriod"/>
            </a:pPr>
            <a:r>
              <a:rPr lang="en-US" sz="2400" dirty="0"/>
              <a:t>Aspiring Tots</a:t>
            </a:r>
          </a:p>
          <a:p>
            <a:pPr marL="457200" indent="-457200">
              <a:buFont typeface="+mj-lt"/>
              <a:buAutoNum type="alphaUcPeriod"/>
            </a:pPr>
            <a:r>
              <a:rPr lang="en-US" sz="2400" dirty="0">
                <a:highlight>
                  <a:srgbClr val="E8A721"/>
                </a:highlight>
              </a:rPr>
              <a:t>Children’s Discovery Corner</a:t>
            </a:r>
          </a:p>
        </p:txBody>
      </p:sp>
    </p:spTree>
    <p:extLst>
      <p:ext uri="{BB962C8B-B14F-4D97-AF65-F5344CB8AC3E}">
        <p14:creationId xmlns:p14="http://schemas.microsoft.com/office/powerpoint/2010/main" val="20386691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298F6-6E93-6102-1FC8-DEA525E29FB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F898DB1-9F5F-D92D-C69D-1716B6365C06}"/>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B4B63F-15E9-F46B-F55E-7CCE3FA07C8E}"/>
              </a:ext>
            </a:extLst>
          </p:cNvPr>
          <p:cNvSpPr>
            <a:spLocks noGrp="1"/>
          </p:cNvSpPr>
          <p:nvPr>
            <p:ph type="title"/>
          </p:nvPr>
        </p:nvSpPr>
        <p:spPr/>
        <p:txBody>
          <a:bodyPr/>
          <a:lstStyle/>
          <a:p>
            <a:pPr algn="ctr"/>
            <a:r>
              <a:rPr lang="en-US" b="1" dirty="0">
                <a:solidFill>
                  <a:schemeClr val="bg1"/>
                </a:solidFill>
              </a:rPr>
              <a:t>TRIVIA QUESTION #22</a:t>
            </a:r>
          </a:p>
        </p:txBody>
      </p:sp>
      <p:sp>
        <p:nvSpPr>
          <p:cNvPr id="3" name="Content Placeholder 2">
            <a:extLst>
              <a:ext uri="{FF2B5EF4-FFF2-40B4-BE49-F238E27FC236}">
                <a16:creationId xmlns:a16="http://schemas.microsoft.com/office/drawing/2014/main" id="{73D89DE2-125C-F95D-1348-42848FF165B3}"/>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What year will mark Aspire of WNY’s 80th anniversary?</a:t>
            </a:r>
          </a:p>
        </p:txBody>
      </p:sp>
      <p:pic>
        <p:nvPicPr>
          <p:cNvPr id="5" name="Picture 4" descr="A yellow and blue logo&#10;&#10;Description automatically generated">
            <a:extLst>
              <a:ext uri="{FF2B5EF4-FFF2-40B4-BE49-F238E27FC236}">
                <a16:creationId xmlns:a16="http://schemas.microsoft.com/office/drawing/2014/main" id="{CD63CBED-7A21-A2F7-E422-56310C43E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8ABEC83B-03D0-7F6D-DE4E-134F565E73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39A5DE8B-B367-58B9-C847-E83765682915}"/>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68</a:t>
            </a:fld>
            <a:endParaRPr lang="en-US" dirty="0"/>
          </a:p>
        </p:txBody>
      </p:sp>
    </p:spTree>
    <p:extLst>
      <p:ext uri="{BB962C8B-B14F-4D97-AF65-F5344CB8AC3E}">
        <p14:creationId xmlns:p14="http://schemas.microsoft.com/office/powerpoint/2010/main" val="41656941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00F88-DEFE-8241-23CD-0A82D924729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92088C4-0673-0681-1793-52342A8720B9}"/>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B4FC31-4453-9464-B559-53A58D79345E}"/>
              </a:ext>
            </a:extLst>
          </p:cNvPr>
          <p:cNvSpPr>
            <a:spLocks noGrp="1"/>
          </p:cNvSpPr>
          <p:nvPr>
            <p:ph type="title"/>
          </p:nvPr>
        </p:nvSpPr>
        <p:spPr/>
        <p:txBody>
          <a:bodyPr/>
          <a:lstStyle/>
          <a:p>
            <a:pPr algn="ctr"/>
            <a:r>
              <a:rPr lang="en-US" b="1" dirty="0">
                <a:solidFill>
                  <a:schemeClr val="bg1"/>
                </a:solidFill>
              </a:rPr>
              <a:t>TRIVIA QUESTION #22: Multiple Choice</a:t>
            </a:r>
          </a:p>
        </p:txBody>
      </p:sp>
      <p:sp>
        <p:nvSpPr>
          <p:cNvPr id="3" name="Content Placeholder 2">
            <a:extLst>
              <a:ext uri="{FF2B5EF4-FFF2-40B4-BE49-F238E27FC236}">
                <a16:creationId xmlns:a16="http://schemas.microsoft.com/office/drawing/2014/main" id="{6DD819B5-DC88-A11D-EDED-2B37D2F72FC5}"/>
              </a:ext>
            </a:extLst>
          </p:cNvPr>
          <p:cNvSpPr>
            <a:spLocks noGrp="1"/>
          </p:cNvSpPr>
          <p:nvPr>
            <p:ph idx="1"/>
          </p:nvPr>
        </p:nvSpPr>
        <p:spPr>
          <a:xfrm>
            <a:off x="838200" y="2055812"/>
            <a:ext cx="10515600" cy="2944813"/>
          </a:xfrm>
        </p:spPr>
        <p:txBody>
          <a:bodyPr>
            <a:noAutofit/>
          </a:bodyPr>
          <a:lstStyle/>
          <a:p>
            <a:pPr marL="0" indent="0">
              <a:buNone/>
            </a:pPr>
            <a:r>
              <a:rPr lang="en-US" sz="2400" b="1" dirty="0"/>
              <a:t>What year will mark Aspire of WNY’s 80th anniversary?</a:t>
            </a:r>
          </a:p>
          <a:p>
            <a:pPr marL="0" indent="0">
              <a:buNone/>
            </a:pPr>
            <a:endParaRPr lang="en-US" sz="2400" dirty="0"/>
          </a:p>
          <a:p>
            <a:pPr marL="457200" indent="-457200">
              <a:buFont typeface="+mj-lt"/>
              <a:buAutoNum type="alphaUcPeriod"/>
            </a:pPr>
            <a:r>
              <a:rPr lang="en-US" sz="2400" dirty="0"/>
              <a:t>2027</a:t>
            </a:r>
          </a:p>
          <a:p>
            <a:pPr marL="457200" indent="-457200">
              <a:buFont typeface="+mj-lt"/>
              <a:buAutoNum type="alphaUcPeriod"/>
            </a:pPr>
            <a:r>
              <a:rPr lang="en-US" sz="2400" dirty="0"/>
              <a:t>2029</a:t>
            </a:r>
          </a:p>
          <a:p>
            <a:pPr marL="457200" indent="-457200">
              <a:buFont typeface="+mj-lt"/>
              <a:buAutoNum type="alphaUcPeriod"/>
            </a:pPr>
            <a:r>
              <a:rPr lang="en-US" sz="2400" dirty="0"/>
              <a:t>2032</a:t>
            </a:r>
          </a:p>
        </p:txBody>
      </p:sp>
      <p:pic>
        <p:nvPicPr>
          <p:cNvPr id="5" name="Picture 4" descr="A yellow and blue logo&#10;&#10;Description automatically generated">
            <a:extLst>
              <a:ext uri="{FF2B5EF4-FFF2-40B4-BE49-F238E27FC236}">
                <a16:creationId xmlns:a16="http://schemas.microsoft.com/office/drawing/2014/main" id="{3B56019C-25D1-6D7E-2C27-B6EE794A1F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E44E600A-571B-4C77-B335-1F53399098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4C5505F3-ABE7-4964-5473-882D06C4F42B}"/>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69</a:t>
            </a:fld>
            <a:endParaRPr lang="en-US" dirty="0"/>
          </a:p>
        </p:txBody>
      </p:sp>
    </p:spTree>
    <p:extLst>
      <p:ext uri="{BB962C8B-B14F-4D97-AF65-F5344CB8AC3E}">
        <p14:creationId xmlns:p14="http://schemas.microsoft.com/office/powerpoint/2010/main" val="1826841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2F794-236E-1E91-1337-35C0981FDB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EB2F301-517C-F77A-9AC8-3292206D90BC}"/>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95BF08-947A-AFA8-B0E9-6F77994B2374}"/>
              </a:ext>
            </a:extLst>
          </p:cNvPr>
          <p:cNvSpPr>
            <a:spLocks noGrp="1"/>
          </p:cNvSpPr>
          <p:nvPr>
            <p:ph type="title"/>
          </p:nvPr>
        </p:nvSpPr>
        <p:spPr/>
        <p:txBody>
          <a:bodyPr/>
          <a:lstStyle/>
          <a:p>
            <a:pPr algn="ctr"/>
            <a:r>
              <a:rPr lang="en-US" b="1" dirty="0">
                <a:solidFill>
                  <a:schemeClr val="bg1"/>
                </a:solidFill>
              </a:rPr>
              <a:t>TRIVIA QUESTION #1: </a:t>
            </a:r>
            <a:r>
              <a:rPr lang="en-US" b="1" dirty="0">
                <a:solidFill>
                  <a:schemeClr val="bg1"/>
                </a:solidFill>
                <a:highlight>
                  <a:srgbClr val="E8A721"/>
                </a:highlight>
              </a:rPr>
              <a:t>ANSWER</a:t>
            </a:r>
          </a:p>
        </p:txBody>
      </p:sp>
      <p:sp>
        <p:nvSpPr>
          <p:cNvPr id="3" name="Content Placeholder 2">
            <a:extLst>
              <a:ext uri="{FF2B5EF4-FFF2-40B4-BE49-F238E27FC236}">
                <a16:creationId xmlns:a16="http://schemas.microsoft.com/office/drawing/2014/main" id="{6F1C5243-5885-632A-9DE0-AFEE749EAC0C}"/>
              </a:ext>
            </a:extLst>
          </p:cNvPr>
          <p:cNvSpPr>
            <a:spLocks noGrp="1"/>
          </p:cNvSpPr>
          <p:nvPr>
            <p:ph idx="1"/>
          </p:nvPr>
        </p:nvSpPr>
        <p:spPr>
          <a:xfrm>
            <a:off x="838200" y="2055812"/>
            <a:ext cx="10515600" cy="2944813"/>
          </a:xfrm>
        </p:spPr>
        <p:txBody>
          <a:bodyPr>
            <a:noAutofit/>
          </a:bodyPr>
          <a:lstStyle/>
          <a:p>
            <a:pPr marL="0" indent="0">
              <a:buNone/>
            </a:pPr>
            <a:r>
              <a:rPr lang="en-US" sz="2400" b="1" dirty="0"/>
              <a:t>People still refer to the Day Program at our Audubon Campus on North Forest Road as “Brock.” Where did the name Brock come from?</a:t>
            </a:r>
          </a:p>
          <a:p>
            <a:pPr marL="0" indent="0">
              <a:buNone/>
            </a:pPr>
            <a:endParaRPr lang="en-US" sz="2400" dirty="0"/>
          </a:p>
          <a:p>
            <a:pPr marL="457200" indent="-457200">
              <a:buFont typeface="+mj-lt"/>
              <a:buAutoNum type="alphaUcPeriod"/>
            </a:pPr>
            <a:r>
              <a:rPr lang="en-US" sz="2400" dirty="0">
                <a:highlight>
                  <a:srgbClr val="E8A721"/>
                </a:highlight>
              </a:rPr>
              <a:t>Walter Brock, long-time board member at Aspire of WNY.</a:t>
            </a:r>
          </a:p>
          <a:p>
            <a:pPr marL="457200" indent="-457200">
              <a:buFont typeface="+mj-lt"/>
              <a:buAutoNum type="alphaUcPeriod"/>
            </a:pPr>
            <a:r>
              <a:rPr lang="en-US" sz="2400" dirty="0"/>
              <a:t>Sandra Brock, one of the original participants in our day program.</a:t>
            </a:r>
          </a:p>
          <a:p>
            <a:pPr marL="457200" indent="-457200">
              <a:buFont typeface="+mj-lt"/>
              <a:buAutoNum type="alphaUcPeriod"/>
            </a:pPr>
            <a:r>
              <a:rPr lang="en-US" sz="2400" dirty="0"/>
              <a:t>Brock Construction, the company that funded the renovation of our Day Program space.</a:t>
            </a:r>
          </a:p>
        </p:txBody>
      </p:sp>
      <p:pic>
        <p:nvPicPr>
          <p:cNvPr id="5" name="Picture 4" descr="A yellow and blue logo&#10;&#10;Description automatically generated">
            <a:extLst>
              <a:ext uri="{FF2B5EF4-FFF2-40B4-BE49-F238E27FC236}">
                <a16:creationId xmlns:a16="http://schemas.microsoft.com/office/drawing/2014/main" id="{33C5CC40-74AF-A073-D3EF-2E1ABC74D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FB66944-DCB0-B9F6-6F5E-CB416BF17B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7D1A6632-0120-D077-DCD0-5CDB9772B32E}"/>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7</a:t>
            </a:fld>
            <a:endParaRPr lang="en-US" dirty="0"/>
          </a:p>
        </p:txBody>
      </p:sp>
    </p:spTree>
    <p:extLst>
      <p:ext uri="{BB962C8B-B14F-4D97-AF65-F5344CB8AC3E}">
        <p14:creationId xmlns:p14="http://schemas.microsoft.com/office/powerpoint/2010/main" val="36185169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06C9E-CC50-3122-B2C3-B97DF16A36B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52A9A88-E2F7-2841-8B1F-71D7615B97EE}"/>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51841F-2AC8-88A5-E150-15D5DBE1345E}"/>
              </a:ext>
            </a:extLst>
          </p:cNvPr>
          <p:cNvSpPr>
            <a:spLocks noGrp="1"/>
          </p:cNvSpPr>
          <p:nvPr>
            <p:ph type="title"/>
          </p:nvPr>
        </p:nvSpPr>
        <p:spPr/>
        <p:txBody>
          <a:bodyPr/>
          <a:lstStyle/>
          <a:p>
            <a:pPr algn="ctr"/>
            <a:r>
              <a:rPr lang="en-US" b="1" dirty="0">
                <a:solidFill>
                  <a:schemeClr val="bg1"/>
                </a:solidFill>
              </a:rPr>
              <a:t>TRIVIA QUESTION #22: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70F37CAA-8190-F05A-24DC-B0C2F98718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FD5C1BF1-D582-D72B-CA03-C20129E84E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A91CA7AF-A5D0-BB36-1974-8DAC09A02DD9}"/>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70</a:t>
            </a:fld>
            <a:endParaRPr lang="en-US" dirty="0"/>
          </a:p>
        </p:txBody>
      </p:sp>
      <p:sp>
        <p:nvSpPr>
          <p:cNvPr id="3" name="Content Placeholder 2">
            <a:extLst>
              <a:ext uri="{FF2B5EF4-FFF2-40B4-BE49-F238E27FC236}">
                <a16:creationId xmlns:a16="http://schemas.microsoft.com/office/drawing/2014/main" id="{3ED80A58-0258-BFC6-8049-7BCCB34E4BC3}"/>
              </a:ext>
            </a:extLst>
          </p:cNvPr>
          <p:cNvSpPr>
            <a:spLocks noGrp="1"/>
          </p:cNvSpPr>
          <p:nvPr>
            <p:ph idx="1"/>
          </p:nvPr>
        </p:nvSpPr>
        <p:spPr>
          <a:xfrm>
            <a:off x="838200" y="2055812"/>
            <a:ext cx="10515600" cy="2944813"/>
          </a:xfrm>
        </p:spPr>
        <p:txBody>
          <a:bodyPr>
            <a:noAutofit/>
          </a:bodyPr>
          <a:lstStyle/>
          <a:p>
            <a:pPr marL="0" indent="0">
              <a:buNone/>
            </a:pPr>
            <a:r>
              <a:rPr lang="en-US" sz="2400" b="1" dirty="0"/>
              <a:t>What year will mark Aspire of WNY’s 80th anniversary?</a:t>
            </a:r>
          </a:p>
          <a:p>
            <a:pPr marL="0" indent="0">
              <a:buNone/>
            </a:pPr>
            <a:endParaRPr lang="en-US" sz="2400" dirty="0"/>
          </a:p>
          <a:p>
            <a:pPr marL="457200" indent="-457200">
              <a:buFont typeface="+mj-lt"/>
              <a:buAutoNum type="alphaUcPeriod"/>
            </a:pPr>
            <a:r>
              <a:rPr lang="en-US" sz="2400" dirty="0">
                <a:highlight>
                  <a:srgbClr val="E8A721"/>
                </a:highlight>
              </a:rPr>
              <a:t>2027</a:t>
            </a:r>
          </a:p>
          <a:p>
            <a:pPr marL="457200" indent="-457200">
              <a:buFont typeface="+mj-lt"/>
              <a:buAutoNum type="alphaUcPeriod"/>
            </a:pPr>
            <a:r>
              <a:rPr lang="en-US" sz="2400" dirty="0"/>
              <a:t>2029</a:t>
            </a:r>
          </a:p>
          <a:p>
            <a:pPr marL="457200" indent="-457200">
              <a:buFont typeface="+mj-lt"/>
              <a:buAutoNum type="alphaUcPeriod"/>
            </a:pPr>
            <a:r>
              <a:rPr lang="en-US" sz="2400" dirty="0"/>
              <a:t>2032</a:t>
            </a:r>
          </a:p>
        </p:txBody>
      </p:sp>
    </p:spTree>
    <p:extLst>
      <p:ext uri="{BB962C8B-B14F-4D97-AF65-F5344CB8AC3E}">
        <p14:creationId xmlns:p14="http://schemas.microsoft.com/office/powerpoint/2010/main" val="2050327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208DD-32C7-B18D-B813-F849BBE1854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18B7E2-A2B3-AA47-F7FF-C933414EA8CA}"/>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7FCC5D-B16A-31B5-B319-1994779D3544}"/>
              </a:ext>
            </a:extLst>
          </p:cNvPr>
          <p:cNvSpPr>
            <a:spLocks noGrp="1"/>
          </p:cNvSpPr>
          <p:nvPr>
            <p:ph type="title"/>
          </p:nvPr>
        </p:nvSpPr>
        <p:spPr/>
        <p:txBody>
          <a:bodyPr/>
          <a:lstStyle/>
          <a:p>
            <a:pPr algn="ctr"/>
            <a:r>
              <a:rPr lang="en-US" b="1" dirty="0">
                <a:solidFill>
                  <a:schemeClr val="bg1"/>
                </a:solidFill>
              </a:rPr>
              <a:t>TRIVIA QUESTION #23</a:t>
            </a:r>
          </a:p>
        </p:txBody>
      </p:sp>
      <p:sp>
        <p:nvSpPr>
          <p:cNvPr id="3" name="Content Placeholder 2">
            <a:extLst>
              <a:ext uri="{FF2B5EF4-FFF2-40B4-BE49-F238E27FC236}">
                <a16:creationId xmlns:a16="http://schemas.microsoft.com/office/drawing/2014/main" id="{ED1CB19A-92CE-6AF4-F999-2BEDFE53065E}"/>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Which 2 Aspire of WNY residential settings are non-certified?</a:t>
            </a:r>
          </a:p>
        </p:txBody>
      </p:sp>
      <p:pic>
        <p:nvPicPr>
          <p:cNvPr id="5" name="Picture 4" descr="A yellow and blue logo&#10;&#10;Description automatically generated">
            <a:extLst>
              <a:ext uri="{FF2B5EF4-FFF2-40B4-BE49-F238E27FC236}">
                <a16:creationId xmlns:a16="http://schemas.microsoft.com/office/drawing/2014/main" id="{C288128D-5719-74BA-69EC-650CAAC54C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0BF51924-C4A0-DC97-EF7B-058B41A7EC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B882A61F-E3BE-8045-E21A-41BF55728255}"/>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71</a:t>
            </a:fld>
            <a:endParaRPr lang="en-US" dirty="0"/>
          </a:p>
        </p:txBody>
      </p:sp>
    </p:spTree>
    <p:extLst>
      <p:ext uri="{BB962C8B-B14F-4D97-AF65-F5344CB8AC3E}">
        <p14:creationId xmlns:p14="http://schemas.microsoft.com/office/powerpoint/2010/main" val="31293039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63239-5584-A2CE-30A0-23E048B098F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5152839-0D08-E70C-0A99-FF079B5D25D6}"/>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44F24A-CADA-D86C-9C89-92F0015D70EC}"/>
              </a:ext>
            </a:extLst>
          </p:cNvPr>
          <p:cNvSpPr>
            <a:spLocks noGrp="1"/>
          </p:cNvSpPr>
          <p:nvPr>
            <p:ph type="title"/>
          </p:nvPr>
        </p:nvSpPr>
        <p:spPr/>
        <p:txBody>
          <a:bodyPr/>
          <a:lstStyle/>
          <a:p>
            <a:pPr algn="ctr"/>
            <a:r>
              <a:rPr lang="en-US" b="1" dirty="0">
                <a:solidFill>
                  <a:schemeClr val="bg1"/>
                </a:solidFill>
              </a:rPr>
              <a:t>TRIVIA QUESTION #23: Multiple Choice</a:t>
            </a:r>
          </a:p>
        </p:txBody>
      </p:sp>
      <p:sp>
        <p:nvSpPr>
          <p:cNvPr id="3" name="Content Placeholder 2">
            <a:extLst>
              <a:ext uri="{FF2B5EF4-FFF2-40B4-BE49-F238E27FC236}">
                <a16:creationId xmlns:a16="http://schemas.microsoft.com/office/drawing/2014/main" id="{221AD096-D015-F76C-BF95-CFD214B0AB3F}"/>
              </a:ext>
            </a:extLst>
          </p:cNvPr>
          <p:cNvSpPr>
            <a:spLocks noGrp="1"/>
          </p:cNvSpPr>
          <p:nvPr>
            <p:ph idx="1"/>
          </p:nvPr>
        </p:nvSpPr>
        <p:spPr>
          <a:xfrm>
            <a:off x="838200" y="2055812"/>
            <a:ext cx="10515600" cy="2944813"/>
          </a:xfrm>
        </p:spPr>
        <p:txBody>
          <a:bodyPr>
            <a:noAutofit/>
          </a:bodyPr>
          <a:lstStyle/>
          <a:p>
            <a:pPr marL="0" indent="0">
              <a:buNone/>
            </a:pPr>
            <a:r>
              <a:rPr lang="en-US" sz="2400" b="1" dirty="0"/>
              <a:t>Which two Aspire of WNY residential settings are non-certified?</a:t>
            </a:r>
          </a:p>
          <a:p>
            <a:pPr marL="0" indent="0">
              <a:buNone/>
            </a:pPr>
            <a:endParaRPr lang="en-US" sz="2400" dirty="0"/>
          </a:p>
          <a:p>
            <a:pPr marL="457200" indent="-457200">
              <a:buFont typeface="+mj-lt"/>
              <a:buAutoNum type="alphaUcPeriod"/>
            </a:pPr>
            <a:r>
              <a:rPr lang="en-US" sz="2400" dirty="0"/>
              <a:t>Cushing and High Park</a:t>
            </a:r>
          </a:p>
          <a:p>
            <a:pPr marL="457200" indent="-457200">
              <a:buFont typeface="+mj-lt"/>
              <a:buAutoNum type="alphaUcPeriod"/>
            </a:pPr>
            <a:r>
              <a:rPr lang="en-US" sz="2400" dirty="0"/>
              <a:t>Westside and Wehrle</a:t>
            </a:r>
          </a:p>
          <a:p>
            <a:pPr marL="457200" indent="-457200">
              <a:buFont typeface="+mj-lt"/>
              <a:buAutoNum type="alphaUcPeriod"/>
            </a:pPr>
            <a:r>
              <a:rPr lang="en-US" sz="2400" dirty="0"/>
              <a:t>Kenmore and Sheridan </a:t>
            </a:r>
          </a:p>
        </p:txBody>
      </p:sp>
      <p:pic>
        <p:nvPicPr>
          <p:cNvPr id="5" name="Picture 4" descr="A yellow and blue logo&#10;&#10;Description automatically generated">
            <a:extLst>
              <a:ext uri="{FF2B5EF4-FFF2-40B4-BE49-F238E27FC236}">
                <a16:creationId xmlns:a16="http://schemas.microsoft.com/office/drawing/2014/main" id="{4B29623C-64B9-C04C-CBD7-404997DA51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1BDF7623-E7B3-2159-9D6E-0008080DA6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D0EAEB9A-467A-5FB7-37BF-A6CB480EB893}"/>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72</a:t>
            </a:fld>
            <a:endParaRPr lang="en-US" dirty="0"/>
          </a:p>
        </p:txBody>
      </p:sp>
    </p:spTree>
    <p:extLst>
      <p:ext uri="{BB962C8B-B14F-4D97-AF65-F5344CB8AC3E}">
        <p14:creationId xmlns:p14="http://schemas.microsoft.com/office/powerpoint/2010/main" val="17308365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6BB20-6B4E-8BF8-1F0D-13463E2C161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C52EE2-6109-0115-D147-0C4B94CCB006}"/>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D9B331-39EF-A8BE-95CE-FD4BFAAF1ECA}"/>
              </a:ext>
            </a:extLst>
          </p:cNvPr>
          <p:cNvSpPr>
            <a:spLocks noGrp="1"/>
          </p:cNvSpPr>
          <p:nvPr>
            <p:ph type="title"/>
          </p:nvPr>
        </p:nvSpPr>
        <p:spPr/>
        <p:txBody>
          <a:bodyPr/>
          <a:lstStyle/>
          <a:p>
            <a:pPr algn="ctr"/>
            <a:r>
              <a:rPr lang="en-US" b="1" dirty="0">
                <a:solidFill>
                  <a:schemeClr val="bg1"/>
                </a:solidFill>
              </a:rPr>
              <a:t>TRIVIA QUESTION #23: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8F08F409-336B-8E5F-B80F-5F4406456F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D63934CC-10CC-3052-88AC-8C554A7C7E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DB92FE90-EBA5-6B47-A10E-87504203AFF6}"/>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73</a:t>
            </a:fld>
            <a:endParaRPr lang="en-US" dirty="0"/>
          </a:p>
        </p:txBody>
      </p:sp>
      <p:sp>
        <p:nvSpPr>
          <p:cNvPr id="10" name="Content Placeholder 2">
            <a:extLst>
              <a:ext uri="{FF2B5EF4-FFF2-40B4-BE49-F238E27FC236}">
                <a16:creationId xmlns:a16="http://schemas.microsoft.com/office/drawing/2014/main" id="{6BCA3D50-25F3-F65D-BFBE-13F31421921C}"/>
              </a:ext>
            </a:extLst>
          </p:cNvPr>
          <p:cNvSpPr txBox="1">
            <a:spLocks/>
          </p:cNvSpPr>
          <p:nvPr/>
        </p:nvSpPr>
        <p:spPr>
          <a:xfrm>
            <a:off x="838200" y="2055812"/>
            <a:ext cx="10515600" cy="29448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Which two Aspire of WNY residential settings are non-certified?</a:t>
            </a:r>
          </a:p>
          <a:p>
            <a:pPr marL="0" indent="0">
              <a:buFont typeface="Arial" panose="020B0604020202020204" pitchFamily="34" charset="0"/>
              <a:buNone/>
            </a:pPr>
            <a:endParaRPr lang="en-US" sz="2400" dirty="0"/>
          </a:p>
          <a:p>
            <a:pPr marL="457200" indent="-457200">
              <a:buFont typeface="+mj-lt"/>
              <a:buAutoNum type="alphaUcPeriod"/>
            </a:pPr>
            <a:r>
              <a:rPr lang="en-US" sz="2400" dirty="0">
                <a:highlight>
                  <a:srgbClr val="E8A721"/>
                </a:highlight>
              </a:rPr>
              <a:t>Cushing and High Park</a:t>
            </a:r>
          </a:p>
          <a:p>
            <a:pPr marL="457200" indent="-457200">
              <a:buFont typeface="+mj-lt"/>
              <a:buAutoNum type="alphaUcPeriod"/>
            </a:pPr>
            <a:r>
              <a:rPr lang="en-US" sz="2400" dirty="0"/>
              <a:t>Westside and Wehrle</a:t>
            </a:r>
          </a:p>
          <a:p>
            <a:pPr marL="457200" indent="-457200">
              <a:buFont typeface="+mj-lt"/>
              <a:buAutoNum type="alphaUcPeriod"/>
            </a:pPr>
            <a:r>
              <a:rPr lang="en-US" sz="2400" dirty="0"/>
              <a:t>Kenmore and Sheridan </a:t>
            </a:r>
          </a:p>
        </p:txBody>
      </p:sp>
    </p:spTree>
    <p:extLst>
      <p:ext uri="{BB962C8B-B14F-4D97-AF65-F5344CB8AC3E}">
        <p14:creationId xmlns:p14="http://schemas.microsoft.com/office/powerpoint/2010/main" val="10127567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A44F9-CADA-70E8-915B-16F579888FF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DCF8EFF-1FFD-0E56-3E4F-F8D52ADBBA61}"/>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1129D3-6B3D-6B72-4E8E-919B8A8FC787}"/>
              </a:ext>
            </a:extLst>
          </p:cNvPr>
          <p:cNvSpPr>
            <a:spLocks noGrp="1"/>
          </p:cNvSpPr>
          <p:nvPr>
            <p:ph type="title"/>
          </p:nvPr>
        </p:nvSpPr>
        <p:spPr/>
        <p:txBody>
          <a:bodyPr/>
          <a:lstStyle/>
          <a:p>
            <a:pPr algn="ctr"/>
            <a:r>
              <a:rPr lang="en-US" b="1" dirty="0">
                <a:solidFill>
                  <a:schemeClr val="bg1"/>
                </a:solidFill>
              </a:rPr>
              <a:t>TRIVIA QUESTION #24</a:t>
            </a:r>
          </a:p>
        </p:txBody>
      </p:sp>
      <p:sp>
        <p:nvSpPr>
          <p:cNvPr id="3" name="Content Placeholder 2">
            <a:extLst>
              <a:ext uri="{FF2B5EF4-FFF2-40B4-BE49-F238E27FC236}">
                <a16:creationId xmlns:a16="http://schemas.microsoft.com/office/drawing/2014/main" id="{105C5E09-4990-3722-884B-4CBF428E170F}"/>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Which of the following is NOT one of the goal areas of Aspire of WNY’s current strategic plan?</a:t>
            </a:r>
          </a:p>
        </p:txBody>
      </p:sp>
      <p:pic>
        <p:nvPicPr>
          <p:cNvPr id="5" name="Picture 4" descr="A yellow and blue logo&#10;&#10;Description automatically generated">
            <a:extLst>
              <a:ext uri="{FF2B5EF4-FFF2-40B4-BE49-F238E27FC236}">
                <a16:creationId xmlns:a16="http://schemas.microsoft.com/office/drawing/2014/main" id="{ED249D61-2E2A-828F-910E-A31B99AA9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A5A660DF-05C2-EC15-CD83-75CE5C9E9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C01D3491-72A8-8AAA-960C-883C26BD38D9}"/>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74</a:t>
            </a:fld>
            <a:endParaRPr lang="en-US" dirty="0"/>
          </a:p>
        </p:txBody>
      </p:sp>
    </p:spTree>
    <p:extLst>
      <p:ext uri="{BB962C8B-B14F-4D97-AF65-F5344CB8AC3E}">
        <p14:creationId xmlns:p14="http://schemas.microsoft.com/office/powerpoint/2010/main" val="34128680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3C0F9-1095-E09C-63B0-28688EE3FE9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EBC8A79-9972-39DD-E5E8-E41A632C3AEF}"/>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E23A84-BACC-6723-9BC5-69765685A503}"/>
              </a:ext>
            </a:extLst>
          </p:cNvPr>
          <p:cNvSpPr>
            <a:spLocks noGrp="1"/>
          </p:cNvSpPr>
          <p:nvPr>
            <p:ph type="title"/>
          </p:nvPr>
        </p:nvSpPr>
        <p:spPr/>
        <p:txBody>
          <a:bodyPr/>
          <a:lstStyle/>
          <a:p>
            <a:pPr algn="ctr"/>
            <a:r>
              <a:rPr lang="en-US" b="1" dirty="0">
                <a:solidFill>
                  <a:schemeClr val="bg1"/>
                </a:solidFill>
              </a:rPr>
              <a:t>TRIVIA QUESTION #24: Multiple Choice</a:t>
            </a:r>
          </a:p>
        </p:txBody>
      </p:sp>
      <p:sp>
        <p:nvSpPr>
          <p:cNvPr id="3" name="Content Placeholder 2">
            <a:extLst>
              <a:ext uri="{FF2B5EF4-FFF2-40B4-BE49-F238E27FC236}">
                <a16:creationId xmlns:a16="http://schemas.microsoft.com/office/drawing/2014/main" id="{3BD54B30-3A77-F1FF-37AA-0178012B4BB3}"/>
              </a:ext>
            </a:extLst>
          </p:cNvPr>
          <p:cNvSpPr>
            <a:spLocks noGrp="1"/>
          </p:cNvSpPr>
          <p:nvPr>
            <p:ph idx="1"/>
          </p:nvPr>
        </p:nvSpPr>
        <p:spPr>
          <a:xfrm>
            <a:off x="838200" y="2055812"/>
            <a:ext cx="10515600" cy="2944813"/>
          </a:xfrm>
        </p:spPr>
        <p:txBody>
          <a:bodyPr>
            <a:noAutofit/>
          </a:bodyPr>
          <a:lstStyle/>
          <a:p>
            <a:pPr marL="0" indent="0">
              <a:buNone/>
            </a:pPr>
            <a:r>
              <a:rPr lang="en-US" sz="2400" b="1" dirty="0"/>
              <a:t>Which of the following is NOT one of the goal areas of Aspire of WNY’s current strategic plan?</a:t>
            </a:r>
          </a:p>
          <a:p>
            <a:pPr marL="0" indent="0">
              <a:buNone/>
            </a:pPr>
            <a:endParaRPr lang="en-US" sz="2400" dirty="0"/>
          </a:p>
          <a:p>
            <a:pPr marL="457200" indent="-457200">
              <a:buFont typeface="+mj-lt"/>
              <a:buAutoNum type="alphaUcPeriod"/>
            </a:pPr>
            <a:r>
              <a:rPr lang="en-US" sz="2400" dirty="0"/>
              <a:t>Operational Excellence</a:t>
            </a:r>
          </a:p>
          <a:p>
            <a:pPr marL="457200" indent="-457200">
              <a:buFont typeface="+mj-lt"/>
              <a:buAutoNum type="alphaUcPeriod"/>
            </a:pPr>
            <a:r>
              <a:rPr lang="en-US" sz="2400" dirty="0"/>
              <a:t>Information Capital</a:t>
            </a:r>
          </a:p>
          <a:p>
            <a:pPr marL="457200" indent="-457200">
              <a:buFont typeface="+mj-lt"/>
              <a:buAutoNum type="alphaUcPeriod"/>
            </a:pPr>
            <a:r>
              <a:rPr lang="en-US" sz="2400" dirty="0"/>
              <a:t>Climate Control</a:t>
            </a:r>
          </a:p>
        </p:txBody>
      </p:sp>
      <p:pic>
        <p:nvPicPr>
          <p:cNvPr id="5" name="Picture 4" descr="A yellow and blue logo&#10;&#10;Description automatically generated">
            <a:extLst>
              <a:ext uri="{FF2B5EF4-FFF2-40B4-BE49-F238E27FC236}">
                <a16:creationId xmlns:a16="http://schemas.microsoft.com/office/drawing/2014/main" id="{00A71830-5B8B-0D29-58E9-FC33C3DF6B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B2DFFD3-27BE-8D2F-B54D-F1808AE92F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EE0073E4-49C6-9E95-9B72-734756E8EA12}"/>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75</a:t>
            </a:fld>
            <a:endParaRPr lang="en-US" dirty="0"/>
          </a:p>
        </p:txBody>
      </p:sp>
    </p:spTree>
    <p:extLst>
      <p:ext uri="{BB962C8B-B14F-4D97-AF65-F5344CB8AC3E}">
        <p14:creationId xmlns:p14="http://schemas.microsoft.com/office/powerpoint/2010/main" val="24749476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A3403-E91B-6B7B-3B10-EA3F7F3AFEB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1F5842E-8DE5-A948-9321-500A7E6C0840}"/>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8EE734-2783-3940-D6E9-04D33B1B482E}"/>
              </a:ext>
            </a:extLst>
          </p:cNvPr>
          <p:cNvSpPr>
            <a:spLocks noGrp="1"/>
          </p:cNvSpPr>
          <p:nvPr>
            <p:ph type="title"/>
          </p:nvPr>
        </p:nvSpPr>
        <p:spPr/>
        <p:txBody>
          <a:bodyPr/>
          <a:lstStyle/>
          <a:p>
            <a:pPr algn="ctr"/>
            <a:r>
              <a:rPr lang="en-US" b="1" dirty="0">
                <a:solidFill>
                  <a:schemeClr val="bg1"/>
                </a:solidFill>
              </a:rPr>
              <a:t>TRIVIA QUESTION #24: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08E5EAED-28ED-D36C-6733-9083A1B32F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F390FB2C-50C7-0887-8B07-FB9A82AE4C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A1656281-D45E-BE58-79ED-5A3AB00A593D}"/>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76</a:t>
            </a:fld>
            <a:endParaRPr lang="en-US" dirty="0"/>
          </a:p>
        </p:txBody>
      </p:sp>
      <p:sp>
        <p:nvSpPr>
          <p:cNvPr id="3" name="Content Placeholder 2">
            <a:extLst>
              <a:ext uri="{FF2B5EF4-FFF2-40B4-BE49-F238E27FC236}">
                <a16:creationId xmlns:a16="http://schemas.microsoft.com/office/drawing/2014/main" id="{4C21DFBC-7677-38C5-C260-6256602B0AD0}"/>
              </a:ext>
            </a:extLst>
          </p:cNvPr>
          <p:cNvSpPr>
            <a:spLocks noGrp="1"/>
          </p:cNvSpPr>
          <p:nvPr>
            <p:ph idx="1"/>
          </p:nvPr>
        </p:nvSpPr>
        <p:spPr>
          <a:xfrm>
            <a:off x="838200" y="2055812"/>
            <a:ext cx="10515600" cy="2944813"/>
          </a:xfrm>
        </p:spPr>
        <p:txBody>
          <a:bodyPr>
            <a:noAutofit/>
          </a:bodyPr>
          <a:lstStyle/>
          <a:p>
            <a:pPr marL="0" indent="0">
              <a:buNone/>
            </a:pPr>
            <a:r>
              <a:rPr lang="en-US" sz="2400" b="1" dirty="0"/>
              <a:t>Which of the following is NOT one of the goal areas of Aspire of WNY’s current strategic plan?</a:t>
            </a:r>
          </a:p>
          <a:p>
            <a:pPr marL="0" indent="0">
              <a:buNone/>
            </a:pPr>
            <a:endParaRPr lang="en-US" sz="2400" dirty="0"/>
          </a:p>
          <a:p>
            <a:pPr marL="457200" indent="-457200">
              <a:buFont typeface="+mj-lt"/>
              <a:buAutoNum type="alphaUcPeriod"/>
            </a:pPr>
            <a:r>
              <a:rPr lang="en-US" sz="2400" dirty="0"/>
              <a:t>Operational Excellence</a:t>
            </a:r>
          </a:p>
          <a:p>
            <a:pPr marL="457200" indent="-457200">
              <a:buFont typeface="+mj-lt"/>
              <a:buAutoNum type="alphaUcPeriod"/>
            </a:pPr>
            <a:r>
              <a:rPr lang="en-US" sz="2400" dirty="0"/>
              <a:t>Information Capital</a:t>
            </a:r>
          </a:p>
          <a:p>
            <a:pPr marL="457200" indent="-457200">
              <a:buFont typeface="+mj-lt"/>
              <a:buAutoNum type="alphaUcPeriod"/>
            </a:pPr>
            <a:r>
              <a:rPr lang="en-US" sz="2400" dirty="0">
                <a:highlight>
                  <a:srgbClr val="E8A721"/>
                </a:highlight>
              </a:rPr>
              <a:t>Climate Control</a:t>
            </a:r>
          </a:p>
        </p:txBody>
      </p:sp>
    </p:spTree>
    <p:extLst>
      <p:ext uri="{BB962C8B-B14F-4D97-AF65-F5344CB8AC3E}">
        <p14:creationId xmlns:p14="http://schemas.microsoft.com/office/powerpoint/2010/main" val="35177810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B92D2-5134-D42E-F5A2-619E3BCF21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CAF6559-9D26-B515-7721-29E0CFE13DAE}"/>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EE8921-D368-B1E5-1A8A-918E9E039C6B}"/>
              </a:ext>
            </a:extLst>
          </p:cNvPr>
          <p:cNvSpPr>
            <a:spLocks noGrp="1"/>
          </p:cNvSpPr>
          <p:nvPr>
            <p:ph type="title"/>
          </p:nvPr>
        </p:nvSpPr>
        <p:spPr/>
        <p:txBody>
          <a:bodyPr/>
          <a:lstStyle/>
          <a:p>
            <a:pPr algn="ctr"/>
            <a:r>
              <a:rPr lang="en-US" b="1" dirty="0">
                <a:solidFill>
                  <a:schemeClr val="bg1"/>
                </a:solidFill>
              </a:rPr>
              <a:t>TRIVIA QUESTION #25</a:t>
            </a:r>
          </a:p>
        </p:txBody>
      </p:sp>
      <p:sp>
        <p:nvSpPr>
          <p:cNvPr id="3" name="Content Placeholder 2">
            <a:extLst>
              <a:ext uri="{FF2B5EF4-FFF2-40B4-BE49-F238E27FC236}">
                <a16:creationId xmlns:a16="http://schemas.microsoft.com/office/drawing/2014/main" id="{EA7E03BE-25BF-24C6-36DF-199539FB8D82}"/>
              </a:ext>
            </a:extLst>
          </p:cNvPr>
          <p:cNvSpPr>
            <a:spLocks noGrp="1"/>
          </p:cNvSpPr>
          <p:nvPr>
            <p:ph idx="1"/>
          </p:nvPr>
        </p:nvSpPr>
        <p:spPr>
          <a:xfrm>
            <a:off x="838200" y="3053929"/>
            <a:ext cx="10515600" cy="1105695"/>
          </a:xfrm>
        </p:spPr>
        <p:txBody>
          <a:bodyPr>
            <a:noAutofit/>
          </a:bodyPr>
          <a:lstStyle/>
          <a:p>
            <a:pPr marL="0" indent="0" algn="ctr">
              <a:buNone/>
            </a:pPr>
            <a:r>
              <a:rPr lang="en-US" sz="2400" b="1" dirty="0"/>
              <a:t>What are Aspire of WNY’s values?</a:t>
            </a:r>
          </a:p>
        </p:txBody>
      </p:sp>
      <p:pic>
        <p:nvPicPr>
          <p:cNvPr id="5" name="Picture 4" descr="A yellow and blue logo&#10;&#10;Description automatically generated">
            <a:extLst>
              <a:ext uri="{FF2B5EF4-FFF2-40B4-BE49-F238E27FC236}">
                <a16:creationId xmlns:a16="http://schemas.microsoft.com/office/drawing/2014/main" id="{05F64F0F-06FC-E608-AD77-939A89C08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89475089-0732-F3F6-159D-FB8DD98EF4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C7821C0E-9209-EE33-9AB7-E570B6258553}"/>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77</a:t>
            </a:fld>
            <a:endParaRPr lang="en-US" dirty="0"/>
          </a:p>
        </p:txBody>
      </p:sp>
    </p:spTree>
    <p:extLst>
      <p:ext uri="{BB962C8B-B14F-4D97-AF65-F5344CB8AC3E}">
        <p14:creationId xmlns:p14="http://schemas.microsoft.com/office/powerpoint/2010/main" val="38791166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7F7ED-E0B9-BC7B-6C88-0D331D9C3F7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948B51-CAC5-C82C-DA3E-618BF12E0535}"/>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1DF483-C8A9-F432-5FC8-C69399CCEED1}"/>
              </a:ext>
            </a:extLst>
          </p:cNvPr>
          <p:cNvSpPr>
            <a:spLocks noGrp="1"/>
          </p:cNvSpPr>
          <p:nvPr>
            <p:ph type="title"/>
          </p:nvPr>
        </p:nvSpPr>
        <p:spPr/>
        <p:txBody>
          <a:bodyPr/>
          <a:lstStyle/>
          <a:p>
            <a:pPr algn="ctr"/>
            <a:r>
              <a:rPr lang="en-US" b="1" dirty="0">
                <a:solidFill>
                  <a:schemeClr val="bg1"/>
                </a:solidFill>
              </a:rPr>
              <a:t>TRIVIA QUESTION #25: Multiple Choice</a:t>
            </a:r>
          </a:p>
        </p:txBody>
      </p:sp>
      <p:sp>
        <p:nvSpPr>
          <p:cNvPr id="3" name="Content Placeholder 2">
            <a:extLst>
              <a:ext uri="{FF2B5EF4-FFF2-40B4-BE49-F238E27FC236}">
                <a16:creationId xmlns:a16="http://schemas.microsoft.com/office/drawing/2014/main" id="{7508677E-9464-0C53-A977-0A9CF4ED08DF}"/>
              </a:ext>
            </a:extLst>
          </p:cNvPr>
          <p:cNvSpPr>
            <a:spLocks noGrp="1"/>
          </p:cNvSpPr>
          <p:nvPr>
            <p:ph idx="1"/>
          </p:nvPr>
        </p:nvSpPr>
        <p:spPr>
          <a:xfrm>
            <a:off x="838200" y="2055812"/>
            <a:ext cx="10515600" cy="2944813"/>
          </a:xfrm>
        </p:spPr>
        <p:txBody>
          <a:bodyPr>
            <a:noAutofit/>
          </a:bodyPr>
          <a:lstStyle/>
          <a:p>
            <a:pPr marL="0" indent="0">
              <a:buNone/>
            </a:pPr>
            <a:r>
              <a:rPr lang="en-US" sz="2400" b="1" dirty="0"/>
              <a:t>What are Aspire of WNY’s values?</a:t>
            </a:r>
          </a:p>
          <a:p>
            <a:pPr marL="0" indent="0">
              <a:buNone/>
            </a:pPr>
            <a:endParaRPr lang="en-US" sz="2400" dirty="0"/>
          </a:p>
          <a:p>
            <a:pPr marL="457200" indent="-457200">
              <a:buFont typeface="+mj-lt"/>
              <a:buAutoNum type="alphaUcPeriod"/>
            </a:pPr>
            <a:r>
              <a:rPr lang="en-US" sz="2400" dirty="0"/>
              <a:t>Rights, Recognition, and Resilience</a:t>
            </a:r>
          </a:p>
          <a:p>
            <a:pPr marL="457200" indent="-457200">
              <a:buFont typeface="+mj-lt"/>
              <a:buAutoNum type="alphaUcPeriod"/>
            </a:pPr>
            <a:r>
              <a:rPr lang="en-US" sz="2400" dirty="0"/>
              <a:t>People, Performance, and Partnerships</a:t>
            </a:r>
          </a:p>
          <a:p>
            <a:pPr marL="457200" indent="-457200">
              <a:buFont typeface="+mj-lt"/>
              <a:buAutoNum type="alphaUcPeriod"/>
            </a:pPr>
            <a:r>
              <a:rPr lang="en-US" sz="2400" dirty="0"/>
              <a:t>Inspiration, Independence, and Innovation</a:t>
            </a:r>
          </a:p>
        </p:txBody>
      </p:sp>
      <p:pic>
        <p:nvPicPr>
          <p:cNvPr id="5" name="Picture 4" descr="A yellow and blue logo&#10;&#10;Description automatically generated">
            <a:extLst>
              <a:ext uri="{FF2B5EF4-FFF2-40B4-BE49-F238E27FC236}">
                <a16:creationId xmlns:a16="http://schemas.microsoft.com/office/drawing/2014/main" id="{4744D59C-437E-133E-9E78-3DE11AE411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818BAE3-1492-ADF2-1883-9F8A042576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28DAA686-96D5-1479-D75E-80958A09F484}"/>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78</a:t>
            </a:fld>
            <a:endParaRPr lang="en-US" dirty="0"/>
          </a:p>
        </p:txBody>
      </p:sp>
    </p:spTree>
    <p:extLst>
      <p:ext uri="{BB962C8B-B14F-4D97-AF65-F5344CB8AC3E}">
        <p14:creationId xmlns:p14="http://schemas.microsoft.com/office/powerpoint/2010/main" val="41803672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FD861-6B04-815E-A756-910576C8392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CD62DF2-B771-65A1-DFAD-5FF1E9FF1F2A}"/>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FB4365-CD20-C33A-48CE-B33DFB2E0639}"/>
              </a:ext>
            </a:extLst>
          </p:cNvPr>
          <p:cNvSpPr>
            <a:spLocks noGrp="1"/>
          </p:cNvSpPr>
          <p:nvPr>
            <p:ph type="title"/>
          </p:nvPr>
        </p:nvSpPr>
        <p:spPr/>
        <p:txBody>
          <a:bodyPr/>
          <a:lstStyle/>
          <a:p>
            <a:pPr algn="ctr"/>
            <a:r>
              <a:rPr lang="en-US" b="1" dirty="0">
                <a:solidFill>
                  <a:schemeClr val="bg1"/>
                </a:solidFill>
              </a:rPr>
              <a:t>TRIVIA QUESTION #25: </a:t>
            </a:r>
            <a:r>
              <a:rPr lang="en-US" b="1" dirty="0">
                <a:solidFill>
                  <a:schemeClr val="bg1"/>
                </a:solidFill>
                <a:highlight>
                  <a:srgbClr val="E8A721"/>
                </a:highlight>
              </a:rPr>
              <a:t>ANSWER</a:t>
            </a:r>
          </a:p>
        </p:txBody>
      </p:sp>
      <p:pic>
        <p:nvPicPr>
          <p:cNvPr id="5" name="Picture 4" descr="A yellow and blue logo&#10;&#10;Description automatically generated">
            <a:extLst>
              <a:ext uri="{FF2B5EF4-FFF2-40B4-BE49-F238E27FC236}">
                <a16:creationId xmlns:a16="http://schemas.microsoft.com/office/drawing/2014/main" id="{D03FC33F-0FD5-BBAF-E257-F67DD48E98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2EC58A4A-70A9-77D9-462F-AC3BDE0900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C4A52F7E-9258-7B06-8025-B4639542C7A3}"/>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79</a:t>
            </a:fld>
            <a:endParaRPr lang="en-US" dirty="0"/>
          </a:p>
        </p:txBody>
      </p:sp>
      <p:sp>
        <p:nvSpPr>
          <p:cNvPr id="10" name="Content Placeholder 2">
            <a:extLst>
              <a:ext uri="{FF2B5EF4-FFF2-40B4-BE49-F238E27FC236}">
                <a16:creationId xmlns:a16="http://schemas.microsoft.com/office/drawing/2014/main" id="{3ABFA43B-08E2-50DB-CEED-F8328E94E3CE}"/>
              </a:ext>
            </a:extLst>
          </p:cNvPr>
          <p:cNvSpPr txBox="1">
            <a:spLocks/>
          </p:cNvSpPr>
          <p:nvPr/>
        </p:nvSpPr>
        <p:spPr>
          <a:xfrm>
            <a:off x="838200" y="2055812"/>
            <a:ext cx="10515600" cy="29448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What are Aspire of WNY’s values?</a:t>
            </a:r>
          </a:p>
          <a:p>
            <a:pPr marL="0" indent="0">
              <a:buFont typeface="Arial" panose="020B0604020202020204" pitchFamily="34" charset="0"/>
              <a:buNone/>
            </a:pPr>
            <a:endParaRPr lang="en-US" sz="2400" dirty="0"/>
          </a:p>
          <a:p>
            <a:pPr marL="457200" indent="-457200">
              <a:buFont typeface="+mj-lt"/>
              <a:buAutoNum type="alphaUcPeriod"/>
            </a:pPr>
            <a:r>
              <a:rPr lang="en-US" sz="2400" dirty="0"/>
              <a:t>Rights, Recognition, and Resilience</a:t>
            </a:r>
          </a:p>
          <a:p>
            <a:pPr marL="457200" indent="-457200">
              <a:buFont typeface="+mj-lt"/>
              <a:buAutoNum type="alphaUcPeriod"/>
            </a:pPr>
            <a:r>
              <a:rPr lang="en-US" sz="2400" dirty="0">
                <a:highlight>
                  <a:srgbClr val="E8A721"/>
                </a:highlight>
              </a:rPr>
              <a:t>People, Performance, and Partnerships</a:t>
            </a:r>
          </a:p>
          <a:p>
            <a:pPr marL="457200" indent="-457200">
              <a:buFont typeface="+mj-lt"/>
              <a:buAutoNum type="alphaUcPeriod"/>
            </a:pPr>
            <a:r>
              <a:rPr lang="en-US" sz="2400" dirty="0"/>
              <a:t>Inspiration, Independence, and Innovation</a:t>
            </a:r>
          </a:p>
        </p:txBody>
      </p:sp>
    </p:spTree>
    <p:extLst>
      <p:ext uri="{BB962C8B-B14F-4D97-AF65-F5344CB8AC3E}">
        <p14:creationId xmlns:p14="http://schemas.microsoft.com/office/powerpoint/2010/main" val="1061250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4121E-AD6C-D26A-83DD-6B2DAE4C29C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2452BFB-3707-96F0-E2AF-6C5D10E93ABE}"/>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3594D0-2EC1-DADE-BFFD-F98F965C805F}"/>
              </a:ext>
            </a:extLst>
          </p:cNvPr>
          <p:cNvSpPr>
            <a:spLocks noGrp="1"/>
          </p:cNvSpPr>
          <p:nvPr>
            <p:ph type="title"/>
          </p:nvPr>
        </p:nvSpPr>
        <p:spPr/>
        <p:txBody>
          <a:bodyPr/>
          <a:lstStyle/>
          <a:p>
            <a:pPr algn="ctr"/>
            <a:r>
              <a:rPr lang="en-US" b="1" dirty="0">
                <a:solidFill>
                  <a:schemeClr val="bg1"/>
                </a:solidFill>
              </a:rPr>
              <a:t>TRIVIA QUESTION #2</a:t>
            </a:r>
          </a:p>
        </p:txBody>
      </p:sp>
      <p:sp>
        <p:nvSpPr>
          <p:cNvPr id="3" name="Content Placeholder 2">
            <a:extLst>
              <a:ext uri="{FF2B5EF4-FFF2-40B4-BE49-F238E27FC236}">
                <a16:creationId xmlns:a16="http://schemas.microsoft.com/office/drawing/2014/main" id="{E15B5509-8C06-D46D-455F-36C10CF03727}"/>
              </a:ext>
            </a:extLst>
          </p:cNvPr>
          <p:cNvSpPr>
            <a:spLocks noGrp="1"/>
          </p:cNvSpPr>
          <p:nvPr>
            <p:ph idx="1"/>
          </p:nvPr>
        </p:nvSpPr>
        <p:spPr>
          <a:xfrm>
            <a:off x="838200" y="3310870"/>
            <a:ext cx="10515600" cy="750141"/>
          </a:xfrm>
        </p:spPr>
        <p:txBody>
          <a:bodyPr>
            <a:noAutofit/>
          </a:bodyPr>
          <a:lstStyle/>
          <a:p>
            <a:pPr marL="0" indent="0" algn="ctr">
              <a:buNone/>
            </a:pPr>
            <a:r>
              <a:rPr lang="en-US" sz="2400" b="1" dirty="0"/>
              <a:t>What year was Aspire of WNY </a:t>
            </a:r>
            <a:br>
              <a:rPr lang="en-US" sz="2400" b="1" dirty="0"/>
            </a:br>
            <a:r>
              <a:rPr lang="en-US" sz="2400" b="1" dirty="0"/>
              <a:t>(formerly United Cerebral Palsy Association of WNY) formed?</a:t>
            </a:r>
          </a:p>
        </p:txBody>
      </p:sp>
      <p:pic>
        <p:nvPicPr>
          <p:cNvPr id="5" name="Picture 4" descr="A yellow and blue logo&#10;&#10;Description automatically generated">
            <a:extLst>
              <a:ext uri="{FF2B5EF4-FFF2-40B4-BE49-F238E27FC236}">
                <a16:creationId xmlns:a16="http://schemas.microsoft.com/office/drawing/2014/main" id="{B3A65501-D9E6-A1EF-7F7C-CC0449435F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F3E85835-57A4-076F-F99B-9B914BFD8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DF2EE57B-66FC-CE0D-C3AD-9E20C0DAA3B3}"/>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8</a:t>
            </a:fld>
            <a:endParaRPr lang="en-US" dirty="0"/>
          </a:p>
        </p:txBody>
      </p:sp>
    </p:spTree>
    <p:extLst>
      <p:ext uri="{BB962C8B-B14F-4D97-AF65-F5344CB8AC3E}">
        <p14:creationId xmlns:p14="http://schemas.microsoft.com/office/powerpoint/2010/main" val="5826922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1DA616-776D-6C28-F9F8-1540DCD20E9B}"/>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39782E-ED2A-12E7-3D59-BEB0F3DD931E}"/>
              </a:ext>
            </a:extLst>
          </p:cNvPr>
          <p:cNvSpPr>
            <a:spLocks noGrp="1"/>
          </p:cNvSpPr>
          <p:nvPr>
            <p:ph type="title"/>
          </p:nvPr>
        </p:nvSpPr>
        <p:spPr/>
        <p:txBody>
          <a:bodyPr/>
          <a:lstStyle/>
          <a:p>
            <a:pPr algn="ctr"/>
            <a:r>
              <a:rPr lang="en-US" b="1" dirty="0">
                <a:solidFill>
                  <a:schemeClr val="bg1"/>
                </a:solidFill>
              </a:rPr>
              <a:t>Today’s Focus: Culture</a:t>
            </a:r>
          </a:p>
        </p:txBody>
      </p:sp>
      <p:sp>
        <p:nvSpPr>
          <p:cNvPr id="3" name="Content Placeholder 2">
            <a:extLst>
              <a:ext uri="{FF2B5EF4-FFF2-40B4-BE49-F238E27FC236}">
                <a16:creationId xmlns:a16="http://schemas.microsoft.com/office/drawing/2014/main" id="{9B14B035-EFE1-538D-2977-E6FD3F815FB6}"/>
              </a:ext>
            </a:extLst>
          </p:cNvPr>
          <p:cNvSpPr>
            <a:spLocks noGrp="1"/>
          </p:cNvSpPr>
          <p:nvPr>
            <p:ph idx="1"/>
          </p:nvPr>
        </p:nvSpPr>
        <p:spPr>
          <a:xfrm>
            <a:off x="838200" y="2055812"/>
            <a:ext cx="10515600" cy="3506787"/>
          </a:xfrm>
        </p:spPr>
        <p:txBody>
          <a:bodyPr>
            <a:noAutofit/>
          </a:bodyPr>
          <a:lstStyle/>
          <a:p>
            <a:pPr marL="0" indent="0">
              <a:buNone/>
            </a:pPr>
            <a:r>
              <a:rPr lang="en-US" b="1" dirty="0">
                <a:highlight>
                  <a:srgbClr val="E8A721"/>
                </a:highlight>
              </a:rPr>
              <a:t>Why Culture Matters</a:t>
            </a:r>
            <a:br>
              <a:rPr lang="en-US" b="1" dirty="0">
                <a:highlight>
                  <a:srgbClr val="E8A721"/>
                </a:highlight>
              </a:rPr>
            </a:br>
            <a:endParaRPr lang="en-US" b="1" dirty="0">
              <a:highlight>
                <a:srgbClr val="E8A721"/>
              </a:highlight>
            </a:endParaRPr>
          </a:p>
          <a:p>
            <a:pPr lvl="1"/>
            <a:r>
              <a:rPr lang="en-US" dirty="0"/>
              <a:t>Decades of organizational science and research show that a strong culture—one that is aligned, accountable, and engaged—is the binding ingredient for any successful workplace.</a:t>
            </a:r>
            <a:br>
              <a:rPr lang="en-US" dirty="0"/>
            </a:br>
            <a:endParaRPr lang="en-US" dirty="0"/>
          </a:p>
          <a:p>
            <a:pPr lvl="1"/>
            <a:r>
              <a:rPr lang="en-US" dirty="0"/>
              <a:t>Culture increases retention, builds resilience, and drives the strategic results we need to better support the people we serve and our Aspire of WNY team members.</a:t>
            </a:r>
          </a:p>
        </p:txBody>
      </p:sp>
      <p:pic>
        <p:nvPicPr>
          <p:cNvPr id="5" name="Picture 4" descr="A yellow and blue logo&#10;&#10;Description automatically generated">
            <a:extLst>
              <a:ext uri="{FF2B5EF4-FFF2-40B4-BE49-F238E27FC236}">
                <a16:creationId xmlns:a16="http://schemas.microsoft.com/office/drawing/2014/main" id="{BD31369E-711F-AAFF-1036-A83C622091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A705762F-33DC-50FD-AF1E-FF61345540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4801F1CF-5743-1955-A8BB-CE51B927E0CA}"/>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80</a:t>
            </a:fld>
            <a:endParaRPr lang="en-US" dirty="0"/>
          </a:p>
        </p:txBody>
      </p:sp>
    </p:spTree>
    <p:extLst>
      <p:ext uri="{BB962C8B-B14F-4D97-AF65-F5344CB8AC3E}">
        <p14:creationId xmlns:p14="http://schemas.microsoft.com/office/powerpoint/2010/main" val="36239730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9ADFF-356F-BAE8-CD9C-18554B0F81B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5750DEC-77F6-7969-DFA7-860741B61C7B}"/>
              </a:ext>
            </a:extLst>
          </p:cNvPr>
          <p:cNvSpPr/>
          <p:nvPr/>
        </p:nvSpPr>
        <p:spPr>
          <a:xfrm>
            <a:off x="-2" y="0"/>
            <a:ext cx="12192000" cy="5607424"/>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5032E101-82DF-7808-45AC-4ABFE02EE6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32D86EB5-16CE-4201-4588-BBBFA5498A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2D304BAC-EC2F-A08B-5F0D-EFB558EF4DF8}"/>
              </a:ext>
            </a:extLst>
          </p:cNvPr>
          <p:cNvSpPr txBox="1"/>
          <p:nvPr/>
        </p:nvSpPr>
        <p:spPr>
          <a:xfrm>
            <a:off x="521859" y="1249440"/>
            <a:ext cx="11148277" cy="3108543"/>
          </a:xfrm>
          <a:prstGeom prst="rect">
            <a:avLst/>
          </a:prstGeom>
          <a:noFill/>
        </p:spPr>
        <p:txBody>
          <a:bodyPr wrap="square" rtlCol="0">
            <a:spAutoFit/>
          </a:bodyPr>
          <a:lstStyle/>
          <a:p>
            <a:pPr algn="ctr"/>
            <a:r>
              <a:rPr lang="en-US" sz="2000" b="1" dirty="0">
                <a:solidFill>
                  <a:schemeClr val="bg1"/>
                </a:solidFill>
                <a:highlight>
                  <a:srgbClr val="E8A721"/>
                </a:highlight>
              </a:rPr>
              <a:t>BUT FIRST…</a:t>
            </a:r>
          </a:p>
          <a:p>
            <a:pPr algn="ctr"/>
            <a:r>
              <a:rPr lang="en-US" sz="4400" b="1" dirty="0">
                <a:solidFill>
                  <a:srgbClr val="E8A721"/>
                </a:solidFill>
              </a:rPr>
              <a:t>What is culture?</a:t>
            </a:r>
          </a:p>
          <a:p>
            <a:pPr algn="ctr"/>
            <a:endParaRPr lang="en-US" sz="4400" b="1" dirty="0">
              <a:solidFill>
                <a:schemeClr val="bg1"/>
              </a:solidFill>
            </a:endParaRPr>
          </a:p>
          <a:p>
            <a:pPr algn="ctr"/>
            <a:r>
              <a:rPr lang="en-US" sz="4400" b="1" dirty="0">
                <a:solidFill>
                  <a:schemeClr val="bg1"/>
                </a:solidFill>
              </a:rPr>
              <a:t>We need a common definition to ensure we’re on the same page.</a:t>
            </a:r>
          </a:p>
        </p:txBody>
      </p:sp>
      <p:sp>
        <p:nvSpPr>
          <p:cNvPr id="2" name="Slide Number Placeholder 1">
            <a:extLst>
              <a:ext uri="{FF2B5EF4-FFF2-40B4-BE49-F238E27FC236}">
                <a16:creationId xmlns:a16="http://schemas.microsoft.com/office/drawing/2014/main" id="{50CFD376-6D29-0D09-E141-9B70D322D64E}"/>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81</a:t>
            </a:fld>
            <a:endParaRPr lang="en-US" dirty="0"/>
          </a:p>
        </p:txBody>
      </p:sp>
    </p:spTree>
    <p:extLst>
      <p:ext uri="{BB962C8B-B14F-4D97-AF65-F5344CB8AC3E}">
        <p14:creationId xmlns:p14="http://schemas.microsoft.com/office/powerpoint/2010/main" val="40610642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E6B58-368A-FAC7-C10A-995579309478}"/>
            </a:ext>
          </a:extLst>
        </p:cNvPr>
        <p:cNvGrpSpPr/>
        <p:nvPr/>
      </p:nvGrpSpPr>
      <p:grpSpPr>
        <a:xfrm>
          <a:off x="0" y="0"/>
          <a:ext cx="0" cy="0"/>
          <a:chOff x="0" y="0"/>
          <a:chExt cx="0" cy="0"/>
        </a:xfrm>
      </p:grpSpPr>
      <p:pic>
        <p:nvPicPr>
          <p:cNvPr id="3" name="Online Media 2" title="What Is Team Culture">
            <a:hlinkClick r:id="" action="ppaction://media"/>
            <a:extLst>
              <a:ext uri="{FF2B5EF4-FFF2-40B4-BE49-F238E27FC236}">
                <a16:creationId xmlns:a16="http://schemas.microsoft.com/office/drawing/2014/main" id="{2453305D-42EF-789A-5B6A-7839C401C184}"/>
              </a:ext>
            </a:extLst>
          </p:cNvPr>
          <p:cNvPicPr>
            <a:picLocks noRot="1" noChangeAspect="1"/>
          </p:cNvPicPr>
          <p:nvPr>
            <a:videoFile r:link="rId1"/>
          </p:nvPr>
        </p:nvPicPr>
        <p:blipFill>
          <a:blip r:embed="rId3"/>
          <a:stretch>
            <a:fillRect/>
          </a:stretch>
        </p:blipFill>
        <p:spPr>
          <a:xfrm>
            <a:off x="326160" y="169033"/>
            <a:ext cx="11539679" cy="6519933"/>
          </a:xfrm>
          <a:prstGeom prst="rect">
            <a:avLst/>
          </a:prstGeom>
        </p:spPr>
      </p:pic>
    </p:spTree>
    <p:extLst>
      <p:ext uri="{BB962C8B-B14F-4D97-AF65-F5344CB8AC3E}">
        <p14:creationId xmlns:p14="http://schemas.microsoft.com/office/powerpoint/2010/main" val="1259103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26A04-835D-ECF8-DE45-04CCF077163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DECC7AF-0C9D-5ECB-FE9F-AB6FCE23698B}"/>
              </a:ext>
            </a:extLst>
          </p:cNvPr>
          <p:cNvSpPr/>
          <p:nvPr/>
        </p:nvSpPr>
        <p:spPr>
          <a:xfrm>
            <a:off x="-2" y="0"/>
            <a:ext cx="12192000" cy="5607424"/>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A49A4860-75EE-7107-DC63-909815841B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D26FD304-B66C-DD00-98CF-6475706DD4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6378CF62-2C31-A57C-6A25-A2B27E131F3B}"/>
              </a:ext>
            </a:extLst>
          </p:cNvPr>
          <p:cNvSpPr txBox="1"/>
          <p:nvPr/>
        </p:nvSpPr>
        <p:spPr>
          <a:xfrm>
            <a:off x="521859" y="1249440"/>
            <a:ext cx="11148277" cy="2431435"/>
          </a:xfrm>
          <a:prstGeom prst="rect">
            <a:avLst/>
          </a:prstGeom>
          <a:noFill/>
        </p:spPr>
        <p:txBody>
          <a:bodyPr wrap="square" rtlCol="0">
            <a:spAutoFit/>
          </a:bodyPr>
          <a:lstStyle/>
          <a:p>
            <a:pPr algn="ctr"/>
            <a:r>
              <a:rPr lang="en-US" sz="2000" b="1" dirty="0">
                <a:solidFill>
                  <a:schemeClr val="bg1"/>
                </a:solidFill>
                <a:highlight>
                  <a:srgbClr val="E8A721"/>
                </a:highlight>
              </a:rPr>
              <a:t>DISCUSSION</a:t>
            </a:r>
          </a:p>
          <a:p>
            <a:pPr algn="ctr"/>
            <a:endParaRPr lang="en-US" sz="4400" b="1" dirty="0">
              <a:solidFill>
                <a:srgbClr val="E8A721"/>
              </a:solidFill>
            </a:endParaRPr>
          </a:p>
          <a:p>
            <a:pPr algn="ctr"/>
            <a:r>
              <a:rPr lang="en-US" sz="4400" b="1" dirty="0">
                <a:solidFill>
                  <a:schemeClr val="bg1"/>
                </a:solidFill>
              </a:rPr>
              <a:t>What is something new you learned about culture that you didn’t know before?</a:t>
            </a:r>
          </a:p>
        </p:txBody>
      </p:sp>
      <p:sp>
        <p:nvSpPr>
          <p:cNvPr id="2" name="Slide Number Placeholder 1">
            <a:extLst>
              <a:ext uri="{FF2B5EF4-FFF2-40B4-BE49-F238E27FC236}">
                <a16:creationId xmlns:a16="http://schemas.microsoft.com/office/drawing/2014/main" id="{28D35CDF-BFB6-A290-563C-DD3A659D5E84}"/>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83</a:t>
            </a:fld>
            <a:endParaRPr lang="en-US" dirty="0"/>
          </a:p>
        </p:txBody>
      </p:sp>
    </p:spTree>
    <p:extLst>
      <p:ext uri="{BB962C8B-B14F-4D97-AF65-F5344CB8AC3E}">
        <p14:creationId xmlns:p14="http://schemas.microsoft.com/office/powerpoint/2010/main" val="138627651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9C8FA-3C23-31A8-F4D6-DE6941C0646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B60224B-06AD-72D3-21D3-1CA92B996A77}"/>
              </a:ext>
            </a:extLst>
          </p:cNvPr>
          <p:cNvSpPr/>
          <p:nvPr/>
        </p:nvSpPr>
        <p:spPr>
          <a:xfrm>
            <a:off x="0" y="0"/>
            <a:ext cx="12192000" cy="5607424"/>
          </a:xfrm>
          <a:prstGeom prst="rect">
            <a:avLst/>
          </a:prstGeom>
          <a:solidFill>
            <a:srgbClr val="E8A7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82874F7B-E2C5-303B-64F2-F931F02326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9ADA9D62-B6CF-D1D3-5045-2B359F1740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8BB58BE9-E596-8C06-28E6-360FA09485D5}"/>
              </a:ext>
            </a:extLst>
          </p:cNvPr>
          <p:cNvSpPr txBox="1"/>
          <p:nvPr/>
        </p:nvSpPr>
        <p:spPr>
          <a:xfrm>
            <a:off x="521860" y="2571391"/>
            <a:ext cx="11148277" cy="769441"/>
          </a:xfrm>
          <a:prstGeom prst="rect">
            <a:avLst/>
          </a:prstGeom>
          <a:noFill/>
        </p:spPr>
        <p:txBody>
          <a:bodyPr wrap="square" rtlCol="0">
            <a:spAutoFit/>
          </a:bodyPr>
          <a:lstStyle/>
          <a:p>
            <a:pPr algn="ctr"/>
            <a:r>
              <a:rPr lang="en-US" sz="4400" b="1" dirty="0">
                <a:solidFill>
                  <a:schemeClr val="bg1"/>
                </a:solidFill>
              </a:rPr>
              <a:t>IMPACT OF CULTURE BREAKDOWN</a:t>
            </a:r>
            <a:endParaRPr lang="en-US" sz="2000" b="1" dirty="0">
              <a:solidFill>
                <a:schemeClr val="bg1"/>
              </a:solidFill>
            </a:endParaRPr>
          </a:p>
        </p:txBody>
      </p:sp>
      <p:sp>
        <p:nvSpPr>
          <p:cNvPr id="3" name="Slide Number Placeholder 1">
            <a:extLst>
              <a:ext uri="{FF2B5EF4-FFF2-40B4-BE49-F238E27FC236}">
                <a16:creationId xmlns:a16="http://schemas.microsoft.com/office/drawing/2014/main" id="{A4BBC4D3-EB1D-07E0-B64A-FB845991AC02}"/>
              </a:ext>
            </a:extLst>
          </p:cNvPr>
          <p:cNvSpPr txBox="1">
            <a:spLocks/>
          </p:cNvSpPr>
          <p:nvPr/>
        </p:nvSpPr>
        <p:spPr>
          <a:xfrm>
            <a:off x="4724399" y="622961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C7F101B-8202-447B-9D79-CF2894823DE8}" type="slidenum">
              <a:rPr lang="en-US" smtClean="0"/>
              <a:pPr algn="ctr"/>
              <a:t>84</a:t>
            </a:fld>
            <a:endParaRPr lang="en-US" dirty="0"/>
          </a:p>
        </p:txBody>
      </p:sp>
    </p:spTree>
    <p:extLst>
      <p:ext uri="{BB962C8B-B14F-4D97-AF65-F5344CB8AC3E}">
        <p14:creationId xmlns:p14="http://schemas.microsoft.com/office/powerpoint/2010/main" val="25732860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2D3D9-9BA5-9B92-BFCC-72C4EB55487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6771E66-624A-F4FD-9573-1180839F8653}"/>
              </a:ext>
            </a:extLst>
          </p:cNvPr>
          <p:cNvSpPr/>
          <p:nvPr/>
        </p:nvSpPr>
        <p:spPr>
          <a:xfrm>
            <a:off x="-2" y="0"/>
            <a:ext cx="12192000" cy="762000"/>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43E0C89F-F832-7413-9693-53976858F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D6FF00A4-9267-27F7-C8AB-203BCA12EF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5F69BD11-A6FA-FECD-3984-196B9C671E6D}"/>
              </a:ext>
            </a:extLst>
          </p:cNvPr>
          <p:cNvSpPr txBox="1"/>
          <p:nvPr/>
        </p:nvSpPr>
        <p:spPr>
          <a:xfrm>
            <a:off x="405318" y="180945"/>
            <a:ext cx="11148277" cy="400110"/>
          </a:xfrm>
          <a:prstGeom prst="rect">
            <a:avLst/>
          </a:prstGeom>
          <a:noFill/>
        </p:spPr>
        <p:txBody>
          <a:bodyPr wrap="square" rtlCol="0">
            <a:spAutoFit/>
          </a:bodyPr>
          <a:lstStyle/>
          <a:p>
            <a:pPr algn="ctr"/>
            <a:r>
              <a:rPr lang="en-US" sz="2000" b="1" dirty="0">
                <a:solidFill>
                  <a:schemeClr val="bg1"/>
                </a:solidFill>
                <a:highlight>
                  <a:srgbClr val="E8A721"/>
                </a:highlight>
              </a:rPr>
              <a:t>AMAZING WORKPLACE OVERVIEW | 2026 &amp; COMPARED RESULTS</a:t>
            </a:r>
          </a:p>
        </p:txBody>
      </p:sp>
      <p:sp>
        <p:nvSpPr>
          <p:cNvPr id="2" name="Slide Number Placeholder 1">
            <a:extLst>
              <a:ext uri="{FF2B5EF4-FFF2-40B4-BE49-F238E27FC236}">
                <a16:creationId xmlns:a16="http://schemas.microsoft.com/office/drawing/2014/main" id="{23FD38C8-B376-7AE2-7F78-750920F42588}"/>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85</a:t>
            </a:fld>
            <a:endParaRPr lang="en-US" dirty="0"/>
          </a:p>
        </p:txBody>
      </p:sp>
      <p:sp>
        <p:nvSpPr>
          <p:cNvPr id="10" name="TextBox 9">
            <a:extLst>
              <a:ext uri="{FF2B5EF4-FFF2-40B4-BE49-F238E27FC236}">
                <a16:creationId xmlns:a16="http://schemas.microsoft.com/office/drawing/2014/main" id="{DFC09333-D337-F6B7-B212-9D0872B5CCA9}"/>
              </a:ext>
            </a:extLst>
          </p:cNvPr>
          <p:cNvSpPr txBox="1"/>
          <p:nvPr/>
        </p:nvSpPr>
        <p:spPr>
          <a:xfrm>
            <a:off x="1331915" y="1403857"/>
            <a:ext cx="2675993" cy="923330"/>
          </a:xfrm>
          <a:prstGeom prst="rect">
            <a:avLst/>
          </a:prstGeom>
          <a:noFill/>
        </p:spPr>
        <p:txBody>
          <a:bodyPr wrap="square" rtlCol="0">
            <a:spAutoFit/>
          </a:bodyPr>
          <a:lstStyle/>
          <a:p>
            <a:r>
              <a:rPr lang="en-US" b="1" dirty="0">
                <a:solidFill>
                  <a:srgbClr val="11545D"/>
                </a:solidFill>
                <a:latin typeface="Aptos" panose="020B0004020202020204" pitchFamily="34" charset="0"/>
              </a:rPr>
              <a:t>534 (33%) Employees Completed the Survey in March 2026</a:t>
            </a:r>
          </a:p>
        </p:txBody>
      </p:sp>
      <p:pic>
        <p:nvPicPr>
          <p:cNvPr id="12" name="Graphic 11" descr="Grinning face with solid fill with solid fill">
            <a:extLst>
              <a:ext uri="{FF2B5EF4-FFF2-40B4-BE49-F238E27FC236}">
                <a16:creationId xmlns:a16="http://schemas.microsoft.com/office/drawing/2014/main" id="{916FBFEF-80E9-B4CB-1A32-6A28C497CED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13753" y="1095124"/>
            <a:ext cx="864434" cy="864434"/>
          </a:xfrm>
          <a:prstGeom prst="rect">
            <a:avLst/>
          </a:prstGeom>
        </p:spPr>
      </p:pic>
      <p:pic>
        <p:nvPicPr>
          <p:cNvPr id="14" name="Graphic 13" descr="Angel face with solid fill with solid fill">
            <a:extLst>
              <a:ext uri="{FF2B5EF4-FFF2-40B4-BE49-F238E27FC236}">
                <a16:creationId xmlns:a16="http://schemas.microsoft.com/office/drawing/2014/main" id="{922CCF55-7FB6-09A1-9494-33565E14443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368975" y="1095124"/>
            <a:ext cx="864434" cy="864434"/>
          </a:xfrm>
          <a:prstGeom prst="rect">
            <a:avLst/>
          </a:prstGeom>
        </p:spPr>
      </p:pic>
      <p:pic>
        <p:nvPicPr>
          <p:cNvPr id="16" name="Graphic 15" descr="Smiling face with solid fill with solid fill">
            <a:extLst>
              <a:ext uri="{FF2B5EF4-FFF2-40B4-BE49-F238E27FC236}">
                <a16:creationId xmlns:a16="http://schemas.microsoft.com/office/drawing/2014/main" id="{3B26758B-9E8D-EE32-FFB0-253625C078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58529" y="1095124"/>
            <a:ext cx="864434" cy="864434"/>
          </a:xfrm>
          <a:prstGeom prst="rect">
            <a:avLst/>
          </a:prstGeom>
        </p:spPr>
      </p:pic>
      <p:pic>
        <p:nvPicPr>
          <p:cNvPr id="18" name="Graphic 17" descr="Tired face with solid fill with solid fill">
            <a:extLst>
              <a:ext uri="{FF2B5EF4-FFF2-40B4-BE49-F238E27FC236}">
                <a16:creationId xmlns:a16="http://schemas.microsoft.com/office/drawing/2014/main" id="{9D68A9E4-EF4F-2D92-8C1D-9DA5A8A1274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092857" y="1095124"/>
            <a:ext cx="864434" cy="864434"/>
          </a:xfrm>
          <a:prstGeom prst="rect">
            <a:avLst/>
          </a:prstGeom>
        </p:spPr>
      </p:pic>
      <p:pic>
        <p:nvPicPr>
          <p:cNvPr id="20" name="Graphic 19" descr="Worried face with solid fill with solid fill">
            <a:extLst>
              <a:ext uri="{FF2B5EF4-FFF2-40B4-BE49-F238E27FC236}">
                <a16:creationId xmlns:a16="http://schemas.microsoft.com/office/drawing/2014/main" id="{C1BCDF07-3F43-C8EC-2250-FD770E16569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148081" y="1095124"/>
            <a:ext cx="864434" cy="864434"/>
          </a:xfrm>
          <a:prstGeom prst="rect">
            <a:avLst/>
          </a:prstGeom>
        </p:spPr>
      </p:pic>
      <p:pic>
        <p:nvPicPr>
          <p:cNvPr id="22" name="Graphic 21" descr="Confused face with solid fill with solid fill">
            <a:extLst>
              <a:ext uri="{FF2B5EF4-FFF2-40B4-BE49-F238E27FC236}">
                <a16:creationId xmlns:a16="http://schemas.microsoft.com/office/drawing/2014/main" id="{8B3F0E45-DA2E-A518-A237-1FB2903F2D7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203305" y="1095124"/>
            <a:ext cx="864434" cy="864434"/>
          </a:xfrm>
          <a:prstGeom prst="rect">
            <a:avLst/>
          </a:prstGeom>
        </p:spPr>
      </p:pic>
      <p:sp>
        <p:nvSpPr>
          <p:cNvPr id="24" name="TextBox 23">
            <a:extLst>
              <a:ext uri="{FF2B5EF4-FFF2-40B4-BE49-F238E27FC236}">
                <a16:creationId xmlns:a16="http://schemas.microsoft.com/office/drawing/2014/main" id="{3AD043A8-BAE4-D2CA-18F9-3BAD7476DB7E}"/>
              </a:ext>
            </a:extLst>
          </p:cNvPr>
          <p:cNvSpPr txBox="1"/>
          <p:nvPr/>
        </p:nvSpPr>
        <p:spPr>
          <a:xfrm>
            <a:off x="9296777" y="1932609"/>
            <a:ext cx="1008830" cy="461665"/>
          </a:xfrm>
          <a:prstGeom prst="rect">
            <a:avLst/>
          </a:prstGeom>
          <a:noFill/>
        </p:spPr>
        <p:txBody>
          <a:bodyPr wrap="square" rtlCol="0">
            <a:spAutoFit/>
          </a:bodyPr>
          <a:lstStyle/>
          <a:p>
            <a:pPr algn="ctr"/>
            <a:r>
              <a:rPr lang="en-US" sz="1200" b="1" dirty="0">
                <a:solidFill>
                  <a:srgbClr val="11545D"/>
                </a:solidFill>
                <a:latin typeface="Aptos" panose="020B0004020202020204" pitchFamily="34" charset="0"/>
              </a:rPr>
              <a:t>15%</a:t>
            </a:r>
            <a:br>
              <a:rPr lang="en-US" sz="1200" b="1" dirty="0">
                <a:solidFill>
                  <a:srgbClr val="11545D"/>
                </a:solidFill>
                <a:latin typeface="Aptos" panose="020B0004020202020204" pitchFamily="34" charset="0"/>
              </a:rPr>
            </a:br>
            <a:r>
              <a:rPr lang="en-US" sz="1200" b="1" dirty="0">
                <a:solidFill>
                  <a:srgbClr val="11545D"/>
                </a:solidFill>
                <a:latin typeface="Aptos" panose="020B0004020202020204" pitchFamily="34" charset="0"/>
              </a:rPr>
              <a:t>Very Happy</a:t>
            </a:r>
          </a:p>
        </p:txBody>
      </p:sp>
      <p:sp>
        <p:nvSpPr>
          <p:cNvPr id="26" name="TextBox 25">
            <a:extLst>
              <a:ext uri="{FF2B5EF4-FFF2-40B4-BE49-F238E27FC236}">
                <a16:creationId xmlns:a16="http://schemas.microsoft.com/office/drawing/2014/main" id="{AB8BE7A4-6AD8-86AD-F2A7-604F02EDDD10}"/>
              </a:ext>
            </a:extLst>
          </p:cNvPr>
          <p:cNvSpPr txBox="1"/>
          <p:nvPr/>
        </p:nvSpPr>
        <p:spPr>
          <a:xfrm>
            <a:off x="8251848" y="1932609"/>
            <a:ext cx="1008830" cy="461665"/>
          </a:xfrm>
          <a:prstGeom prst="rect">
            <a:avLst/>
          </a:prstGeom>
          <a:noFill/>
        </p:spPr>
        <p:txBody>
          <a:bodyPr wrap="square" rtlCol="0">
            <a:spAutoFit/>
          </a:bodyPr>
          <a:lstStyle/>
          <a:p>
            <a:pPr algn="ctr"/>
            <a:r>
              <a:rPr lang="en-US" sz="1200" b="1" dirty="0">
                <a:solidFill>
                  <a:srgbClr val="11545D"/>
                </a:solidFill>
                <a:latin typeface="Aptos" panose="020B0004020202020204" pitchFamily="34" charset="0"/>
              </a:rPr>
              <a:t>38%</a:t>
            </a:r>
            <a:br>
              <a:rPr lang="en-US" sz="1200" b="1" dirty="0">
                <a:solidFill>
                  <a:srgbClr val="11545D"/>
                </a:solidFill>
                <a:latin typeface="Aptos" panose="020B0004020202020204" pitchFamily="34" charset="0"/>
              </a:rPr>
            </a:br>
            <a:r>
              <a:rPr lang="en-US" sz="1200" b="1" dirty="0">
                <a:solidFill>
                  <a:srgbClr val="11545D"/>
                </a:solidFill>
                <a:latin typeface="Aptos" panose="020B0004020202020204" pitchFamily="34" charset="0"/>
              </a:rPr>
              <a:t>Happy</a:t>
            </a:r>
          </a:p>
        </p:txBody>
      </p:sp>
      <p:sp>
        <p:nvSpPr>
          <p:cNvPr id="28" name="TextBox 27">
            <a:extLst>
              <a:ext uri="{FF2B5EF4-FFF2-40B4-BE49-F238E27FC236}">
                <a16:creationId xmlns:a16="http://schemas.microsoft.com/office/drawing/2014/main" id="{D43C8D3A-EF19-B410-C52D-166479E9F07C}"/>
              </a:ext>
            </a:extLst>
          </p:cNvPr>
          <p:cNvSpPr txBox="1"/>
          <p:nvPr/>
        </p:nvSpPr>
        <p:spPr>
          <a:xfrm>
            <a:off x="7178576" y="1932609"/>
            <a:ext cx="1008830" cy="461665"/>
          </a:xfrm>
          <a:prstGeom prst="rect">
            <a:avLst/>
          </a:prstGeom>
          <a:noFill/>
        </p:spPr>
        <p:txBody>
          <a:bodyPr wrap="square" rtlCol="0">
            <a:spAutoFit/>
          </a:bodyPr>
          <a:lstStyle/>
          <a:p>
            <a:pPr algn="ctr"/>
            <a:r>
              <a:rPr lang="en-US" sz="1200" b="1" dirty="0">
                <a:solidFill>
                  <a:srgbClr val="11545D"/>
                </a:solidFill>
                <a:latin typeface="Aptos" panose="020B0004020202020204" pitchFamily="34" charset="0"/>
              </a:rPr>
              <a:t>30%</a:t>
            </a:r>
            <a:br>
              <a:rPr lang="en-US" sz="1200" b="1" dirty="0">
                <a:solidFill>
                  <a:srgbClr val="11545D"/>
                </a:solidFill>
                <a:latin typeface="Aptos" panose="020B0004020202020204" pitchFamily="34" charset="0"/>
              </a:rPr>
            </a:br>
            <a:r>
              <a:rPr lang="en-US" sz="1200" b="1" dirty="0">
                <a:solidFill>
                  <a:srgbClr val="11545D"/>
                </a:solidFill>
                <a:latin typeface="Aptos" panose="020B0004020202020204" pitchFamily="34" charset="0"/>
              </a:rPr>
              <a:t>Satisfied</a:t>
            </a:r>
          </a:p>
        </p:txBody>
      </p:sp>
      <p:sp>
        <p:nvSpPr>
          <p:cNvPr id="30" name="TextBox 29">
            <a:extLst>
              <a:ext uri="{FF2B5EF4-FFF2-40B4-BE49-F238E27FC236}">
                <a16:creationId xmlns:a16="http://schemas.microsoft.com/office/drawing/2014/main" id="{413CBFB2-0A06-1090-19C5-8BACC08DA72D}"/>
              </a:ext>
            </a:extLst>
          </p:cNvPr>
          <p:cNvSpPr txBox="1"/>
          <p:nvPr/>
        </p:nvSpPr>
        <p:spPr>
          <a:xfrm>
            <a:off x="6136609" y="1932609"/>
            <a:ext cx="1008830" cy="461665"/>
          </a:xfrm>
          <a:prstGeom prst="rect">
            <a:avLst/>
          </a:prstGeom>
          <a:noFill/>
        </p:spPr>
        <p:txBody>
          <a:bodyPr wrap="square" rtlCol="0">
            <a:spAutoFit/>
          </a:bodyPr>
          <a:lstStyle/>
          <a:p>
            <a:pPr algn="ctr"/>
            <a:r>
              <a:rPr lang="en-US" sz="1200" b="1" dirty="0">
                <a:solidFill>
                  <a:srgbClr val="11545D"/>
                </a:solidFill>
                <a:latin typeface="Aptos" panose="020B0004020202020204" pitchFamily="34" charset="0"/>
              </a:rPr>
              <a:t>11%</a:t>
            </a:r>
            <a:br>
              <a:rPr lang="en-US" sz="1200" b="1" dirty="0">
                <a:solidFill>
                  <a:srgbClr val="11545D"/>
                </a:solidFill>
                <a:latin typeface="Aptos" panose="020B0004020202020204" pitchFamily="34" charset="0"/>
              </a:rPr>
            </a:br>
            <a:r>
              <a:rPr lang="en-US" sz="1200" b="1" dirty="0">
                <a:solidFill>
                  <a:srgbClr val="11545D"/>
                </a:solidFill>
                <a:latin typeface="Aptos" panose="020B0004020202020204" pitchFamily="34" charset="0"/>
              </a:rPr>
              <a:t>Unsatisfied</a:t>
            </a:r>
          </a:p>
        </p:txBody>
      </p:sp>
      <p:sp>
        <p:nvSpPr>
          <p:cNvPr id="32" name="TextBox 31">
            <a:extLst>
              <a:ext uri="{FF2B5EF4-FFF2-40B4-BE49-F238E27FC236}">
                <a16:creationId xmlns:a16="http://schemas.microsoft.com/office/drawing/2014/main" id="{A67F66EB-71F7-6F63-E919-42446D623C09}"/>
              </a:ext>
            </a:extLst>
          </p:cNvPr>
          <p:cNvSpPr txBox="1"/>
          <p:nvPr/>
        </p:nvSpPr>
        <p:spPr>
          <a:xfrm>
            <a:off x="5079593" y="1932609"/>
            <a:ext cx="1008830" cy="461665"/>
          </a:xfrm>
          <a:prstGeom prst="rect">
            <a:avLst/>
          </a:prstGeom>
          <a:noFill/>
        </p:spPr>
        <p:txBody>
          <a:bodyPr wrap="square" rtlCol="0">
            <a:spAutoFit/>
          </a:bodyPr>
          <a:lstStyle/>
          <a:p>
            <a:pPr algn="ctr"/>
            <a:r>
              <a:rPr lang="en-US" sz="1200" b="1" dirty="0">
                <a:solidFill>
                  <a:srgbClr val="11545D"/>
                </a:solidFill>
                <a:latin typeface="Aptos" panose="020B0004020202020204" pitchFamily="34" charset="0"/>
              </a:rPr>
              <a:t>5%</a:t>
            </a:r>
            <a:br>
              <a:rPr lang="en-US" sz="1200" b="1" dirty="0">
                <a:solidFill>
                  <a:srgbClr val="11545D"/>
                </a:solidFill>
                <a:latin typeface="Aptos" panose="020B0004020202020204" pitchFamily="34" charset="0"/>
              </a:rPr>
            </a:br>
            <a:r>
              <a:rPr lang="en-US" sz="1200" b="1" dirty="0">
                <a:solidFill>
                  <a:srgbClr val="11545D"/>
                </a:solidFill>
                <a:latin typeface="Aptos" panose="020B0004020202020204" pitchFamily="34" charset="0"/>
              </a:rPr>
              <a:t>Unhappy</a:t>
            </a:r>
          </a:p>
        </p:txBody>
      </p:sp>
      <p:sp>
        <p:nvSpPr>
          <p:cNvPr id="34" name="TextBox 33">
            <a:extLst>
              <a:ext uri="{FF2B5EF4-FFF2-40B4-BE49-F238E27FC236}">
                <a16:creationId xmlns:a16="http://schemas.microsoft.com/office/drawing/2014/main" id="{911FBBBD-C483-C0D0-87E9-3EC9933165CE}"/>
              </a:ext>
            </a:extLst>
          </p:cNvPr>
          <p:cNvSpPr txBox="1"/>
          <p:nvPr/>
        </p:nvSpPr>
        <p:spPr>
          <a:xfrm>
            <a:off x="3922959" y="1932609"/>
            <a:ext cx="1167964" cy="461665"/>
          </a:xfrm>
          <a:prstGeom prst="rect">
            <a:avLst/>
          </a:prstGeom>
          <a:noFill/>
        </p:spPr>
        <p:txBody>
          <a:bodyPr wrap="square" rtlCol="0">
            <a:spAutoFit/>
          </a:bodyPr>
          <a:lstStyle/>
          <a:p>
            <a:pPr algn="ctr"/>
            <a:r>
              <a:rPr lang="en-US" sz="1200" b="1" dirty="0">
                <a:solidFill>
                  <a:srgbClr val="11545D"/>
                </a:solidFill>
                <a:latin typeface="Aptos" panose="020B0004020202020204" pitchFamily="34" charset="0"/>
              </a:rPr>
              <a:t>2%</a:t>
            </a:r>
            <a:br>
              <a:rPr lang="en-US" sz="1200" b="1" dirty="0">
                <a:solidFill>
                  <a:srgbClr val="11545D"/>
                </a:solidFill>
                <a:latin typeface="Aptos" panose="020B0004020202020204" pitchFamily="34" charset="0"/>
              </a:rPr>
            </a:br>
            <a:r>
              <a:rPr lang="en-US" sz="1200" b="1" dirty="0">
                <a:solidFill>
                  <a:srgbClr val="11545D"/>
                </a:solidFill>
                <a:latin typeface="Aptos" panose="020B0004020202020204" pitchFamily="34" charset="0"/>
              </a:rPr>
              <a:t>Very Unhappy</a:t>
            </a:r>
          </a:p>
        </p:txBody>
      </p:sp>
      <p:graphicFrame>
        <p:nvGraphicFramePr>
          <p:cNvPr id="47" name="Table 46">
            <a:extLst>
              <a:ext uri="{FF2B5EF4-FFF2-40B4-BE49-F238E27FC236}">
                <a16:creationId xmlns:a16="http://schemas.microsoft.com/office/drawing/2014/main" id="{A970849F-BE31-7CE5-C3FD-BED7AADD097D}"/>
              </a:ext>
            </a:extLst>
          </p:cNvPr>
          <p:cNvGraphicFramePr>
            <a:graphicFrameLocks noGrp="1"/>
          </p:cNvGraphicFramePr>
          <p:nvPr>
            <p:extLst>
              <p:ext uri="{D42A27DB-BD31-4B8C-83A1-F6EECF244321}">
                <p14:modId xmlns:p14="http://schemas.microsoft.com/office/powerpoint/2010/main" val="3650021900"/>
              </p:ext>
            </p:extLst>
          </p:nvPr>
        </p:nvGraphicFramePr>
        <p:xfrm>
          <a:off x="405318" y="2537977"/>
          <a:ext cx="11148275" cy="3169920"/>
        </p:xfrm>
        <a:graphic>
          <a:graphicData uri="http://schemas.openxmlformats.org/drawingml/2006/table">
            <a:tbl>
              <a:tblPr/>
              <a:tblGrid>
                <a:gridCol w="2229655">
                  <a:extLst>
                    <a:ext uri="{9D8B030D-6E8A-4147-A177-3AD203B41FA5}">
                      <a16:colId xmlns:a16="http://schemas.microsoft.com/office/drawing/2014/main" val="1305607858"/>
                    </a:ext>
                  </a:extLst>
                </a:gridCol>
                <a:gridCol w="2229655">
                  <a:extLst>
                    <a:ext uri="{9D8B030D-6E8A-4147-A177-3AD203B41FA5}">
                      <a16:colId xmlns:a16="http://schemas.microsoft.com/office/drawing/2014/main" val="526230028"/>
                    </a:ext>
                  </a:extLst>
                </a:gridCol>
                <a:gridCol w="2229655">
                  <a:extLst>
                    <a:ext uri="{9D8B030D-6E8A-4147-A177-3AD203B41FA5}">
                      <a16:colId xmlns:a16="http://schemas.microsoft.com/office/drawing/2014/main" val="3986986162"/>
                    </a:ext>
                  </a:extLst>
                </a:gridCol>
                <a:gridCol w="2229655">
                  <a:extLst>
                    <a:ext uri="{9D8B030D-6E8A-4147-A177-3AD203B41FA5}">
                      <a16:colId xmlns:a16="http://schemas.microsoft.com/office/drawing/2014/main" val="2876939689"/>
                    </a:ext>
                  </a:extLst>
                </a:gridCol>
                <a:gridCol w="2229655">
                  <a:extLst>
                    <a:ext uri="{9D8B030D-6E8A-4147-A177-3AD203B41FA5}">
                      <a16:colId xmlns:a16="http://schemas.microsoft.com/office/drawing/2014/main" val="3026561913"/>
                    </a:ext>
                  </a:extLst>
                </a:gridCol>
              </a:tblGrid>
              <a:tr h="0">
                <a:tc>
                  <a:txBody>
                    <a:bodyPr/>
                    <a:lstStyle/>
                    <a:p>
                      <a:pPr>
                        <a:spcAft>
                          <a:spcPts val="2400"/>
                        </a:spcAft>
                        <a:buNone/>
                      </a:pPr>
                      <a:r>
                        <a:rPr lang="en-US" sz="1600" b="1" dirty="0">
                          <a:solidFill>
                            <a:schemeClr val="bg1"/>
                          </a:solidFill>
                          <a:effectLst/>
                          <a:latin typeface="+mj-lt"/>
                        </a:rPr>
                        <a:t>Survey Category</a:t>
                      </a:r>
                      <a:endParaRPr lang="en-US" sz="1600" dirty="0">
                        <a:solidFill>
                          <a:schemeClr val="bg1"/>
                        </a:solidFill>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rgbClr val="12545E"/>
                    </a:solidFill>
                  </a:tcPr>
                </a:tc>
                <a:tc>
                  <a:txBody>
                    <a:bodyPr/>
                    <a:lstStyle/>
                    <a:p>
                      <a:pPr>
                        <a:spcAft>
                          <a:spcPts val="2400"/>
                        </a:spcAft>
                        <a:buNone/>
                      </a:pPr>
                      <a:r>
                        <a:rPr lang="en-US" sz="1600" b="1" dirty="0">
                          <a:solidFill>
                            <a:schemeClr val="bg1"/>
                          </a:solidFill>
                          <a:effectLst/>
                          <a:latin typeface="+mj-lt"/>
                        </a:rPr>
                        <a:t>July 2024</a:t>
                      </a:r>
                      <a:endParaRPr lang="en-US" sz="1600" dirty="0">
                        <a:solidFill>
                          <a:schemeClr val="bg1"/>
                        </a:solidFill>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rgbClr val="12545E"/>
                    </a:solidFill>
                  </a:tcPr>
                </a:tc>
                <a:tc>
                  <a:txBody>
                    <a:bodyPr/>
                    <a:lstStyle/>
                    <a:p>
                      <a:pPr>
                        <a:spcAft>
                          <a:spcPts val="2400"/>
                        </a:spcAft>
                        <a:buNone/>
                      </a:pPr>
                      <a:r>
                        <a:rPr lang="en-US" sz="1600" b="1" dirty="0">
                          <a:solidFill>
                            <a:schemeClr val="bg1"/>
                          </a:solidFill>
                          <a:effectLst/>
                          <a:latin typeface="+mj-lt"/>
                        </a:rPr>
                        <a:t>June 2025</a:t>
                      </a:r>
                      <a:endParaRPr lang="en-US" sz="1600" dirty="0">
                        <a:solidFill>
                          <a:schemeClr val="bg1"/>
                        </a:solidFill>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rgbClr val="12545E"/>
                    </a:solidFill>
                  </a:tcPr>
                </a:tc>
                <a:tc>
                  <a:txBody>
                    <a:bodyPr/>
                    <a:lstStyle/>
                    <a:p>
                      <a:pPr>
                        <a:spcAft>
                          <a:spcPts val="2400"/>
                        </a:spcAft>
                        <a:buNone/>
                      </a:pPr>
                      <a:r>
                        <a:rPr lang="en-US" sz="1600" b="1" dirty="0">
                          <a:solidFill>
                            <a:schemeClr val="bg1"/>
                          </a:solidFill>
                          <a:effectLst/>
                          <a:latin typeface="+mj-lt"/>
                        </a:rPr>
                        <a:t>March 2026</a:t>
                      </a:r>
                      <a:endParaRPr lang="en-US" sz="1600" dirty="0">
                        <a:solidFill>
                          <a:schemeClr val="bg1"/>
                        </a:solidFill>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rgbClr val="12545E"/>
                    </a:solidFill>
                  </a:tcPr>
                </a:tc>
                <a:tc>
                  <a:txBody>
                    <a:bodyPr/>
                    <a:lstStyle/>
                    <a:p>
                      <a:pPr>
                        <a:spcAft>
                          <a:spcPts val="2400"/>
                        </a:spcAft>
                        <a:buNone/>
                      </a:pPr>
                      <a:r>
                        <a:rPr lang="en-US" sz="1600" b="1" dirty="0">
                          <a:solidFill>
                            <a:schemeClr val="bg1"/>
                          </a:solidFill>
                          <a:effectLst/>
                          <a:latin typeface="+mj-lt"/>
                        </a:rPr>
                        <a:t>2-Year Change</a:t>
                      </a:r>
                      <a:endParaRPr lang="en-US" sz="1600" dirty="0">
                        <a:solidFill>
                          <a:schemeClr val="bg1"/>
                        </a:solidFill>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solidFill>
                      <a:srgbClr val="12545E"/>
                    </a:solidFill>
                  </a:tcPr>
                </a:tc>
                <a:extLst>
                  <a:ext uri="{0D108BD9-81ED-4DB2-BD59-A6C34878D82A}">
                    <a16:rowId xmlns:a16="http://schemas.microsoft.com/office/drawing/2014/main" val="1954013430"/>
                  </a:ext>
                </a:extLst>
              </a:tr>
              <a:tr h="375316">
                <a:tc>
                  <a:txBody>
                    <a:bodyPr/>
                    <a:lstStyle/>
                    <a:p>
                      <a:pPr>
                        <a:spcAft>
                          <a:spcPts val="2400"/>
                        </a:spcAft>
                        <a:buNone/>
                      </a:pPr>
                      <a:r>
                        <a:rPr lang="en-US" sz="1600" b="1">
                          <a:effectLst/>
                          <a:latin typeface="+mj-lt"/>
                        </a:rPr>
                        <a:t>Empowerment</a:t>
                      </a:r>
                      <a:endParaRPr lang="en-US" sz="160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dirty="0">
                          <a:effectLst/>
                          <a:latin typeface="+mj-lt"/>
                        </a:rPr>
                        <a:t>70%</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dirty="0">
                          <a:effectLst/>
                          <a:latin typeface="+mj-lt"/>
                        </a:rPr>
                        <a:t>51%</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49%</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b="1" dirty="0">
                          <a:effectLst/>
                          <a:latin typeface="+mj-lt"/>
                        </a:rPr>
                        <a:t>-21%</a:t>
                      </a:r>
                      <a:endParaRPr lang="en-US" sz="1600" dirty="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2038619194"/>
                  </a:ext>
                </a:extLst>
              </a:tr>
              <a:tr h="375316">
                <a:tc>
                  <a:txBody>
                    <a:bodyPr/>
                    <a:lstStyle/>
                    <a:p>
                      <a:pPr>
                        <a:spcAft>
                          <a:spcPts val="2400"/>
                        </a:spcAft>
                        <a:buNone/>
                      </a:pPr>
                      <a:r>
                        <a:rPr lang="en-US" sz="1600" b="1" dirty="0">
                          <a:effectLst/>
                          <a:latin typeface="+mj-lt"/>
                        </a:rPr>
                        <a:t>Safety</a:t>
                      </a:r>
                      <a:endParaRPr lang="en-US" sz="1600" dirty="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83%</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dirty="0">
                          <a:effectLst/>
                          <a:latin typeface="+mj-lt"/>
                        </a:rPr>
                        <a:t>58%</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dirty="0">
                          <a:effectLst/>
                          <a:latin typeface="+mj-lt"/>
                        </a:rPr>
                        <a:t>56%</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b="1" dirty="0">
                          <a:effectLst/>
                          <a:latin typeface="+mj-lt"/>
                        </a:rPr>
                        <a:t>-27%</a:t>
                      </a:r>
                      <a:endParaRPr lang="en-US" sz="1600" dirty="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38587443"/>
                  </a:ext>
                </a:extLst>
              </a:tr>
              <a:tr h="375316">
                <a:tc>
                  <a:txBody>
                    <a:bodyPr/>
                    <a:lstStyle/>
                    <a:p>
                      <a:pPr>
                        <a:spcAft>
                          <a:spcPts val="2400"/>
                        </a:spcAft>
                        <a:buNone/>
                      </a:pPr>
                      <a:r>
                        <a:rPr lang="en-US" sz="1600" b="1">
                          <a:effectLst/>
                          <a:latin typeface="+mj-lt"/>
                        </a:rPr>
                        <a:t>Belonging</a:t>
                      </a:r>
                      <a:endParaRPr lang="en-US" sz="160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73%</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58%</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dirty="0">
                          <a:effectLst/>
                          <a:latin typeface="+mj-lt"/>
                        </a:rPr>
                        <a:t>56%</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b="1">
                          <a:effectLst/>
                          <a:latin typeface="+mj-lt"/>
                        </a:rPr>
                        <a:t>-17%</a:t>
                      </a:r>
                      <a:endParaRPr lang="en-US" sz="160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793426769"/>
                  </a:ext>
                </a:extLst>
              </a:tr>
              <a:tr h="375316">
                <a:tc>
                  <a:txBody>
                    <a:bodyPr/>
                    <a:lstStyle/>
                    <a:p>
                      <a:pPr>
                        <a:spcAft>
                          <a:spcPts val="2400"/>
                        </a:spcAft>
                        <a:buNone/>
                      </a:pPr>
                      <a:r>
                        <a:rPr lang="en-US" sz="1600" b="1">
                          <a:effectLst/>
                          <a:latin typeface="+mj-lt"/>
                        </a:rPr>
                        <a:t>Enjoyment</a:t>
                      </a:r>
                      <a:endParaRPr lang="en-US" sz="160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74%</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57%</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dirty="0">
                          <a:effectLst/>
                          <a:latin typeface="+mj-lt"/>
                        </a:rPr>
                        <a:t>54%</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b="1">
                          <a:effectLst/>
                          <a:latin typeface="+mj-lt"/>
                        </a:rPr>
                        <a:t>-20%</a:t>
                      </a:r>
                      <a:endParaRPr lang="en-US" sz="160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2363508948"/>
                  </a:ext>
                </a:extLst>
              </a:tr>
              <a:tr h="375316">
                <a:tc>
                  <a:txBody>
                    <a:bodyPr/>
                    <a:lstStyle/>
                    <a:p>
                      <a:pPr>
                        <a:spcAft>
                          <a:spcPts val="2400"/>
                        </a:spcAft>
                        <a:buNone/>
                      </a:pPr>
                      <a:r>
                        <a:rPr lang="en-US" sz="1600" b="1">
                          <a:effectLst/>
                          <a:latin typeface="+mj-lt"/>
                        </a:rPr>
                        <a:t>Growth</a:t>
                      </a:r>
                      <a:endParaRPr lang="en-US" sz="160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58%</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49%</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43%</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b="1" dirty="0">
                          <a:effectLst/>
                          <a:latin typeface="+mj-lt"/>
                        </a:rPr>
                        <a:t>-15%</a:t>
                      </a:r>
                      <a:endParaRPr lang="en-US" sz="1600" dirty="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1483410089"/>
                  </a:ext>
                </a:extLst>
              </a:tr>
              <a:tr h="375316">
                <a:tc>
                  <a:txBody>
                    <a:bodyPr/>
                    <a:lstStyle/>
                    <a:p>
                      <a:pPr>
                        <a:spcAft>
                          <a:spcPts val="2400"/>
                        </a:spcAft>
                        <a:buNone/>
                      </a:pPr>
                      <a:r>
                        <a:rPr lang="en-US" sz="1600" b="1">
                          <a:effectLst/>
                          <a:latin typeface="+mj-lt"/>
                        </a:rPr>
                        <a:t>Rewards</a:t>
                      </a:r>
                      <a:endParaRPr lang="en-US" sz="160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44%</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38%</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35%</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b="1" dirty="0">
                          <a:effectLst/>
                          <a:latin typeface="+mj-lt"/>
                        </a:rPr>
                        <a:t>-9%</a:t>
                      </a:r>
                      <a:endParaRPr lang="en-US" sz="1600" dirty="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968976175"/>
                  </a:ext>
                </a:extLst>
              </a:tr>
              <a:tr h="375316">
                <a:tc>
                  <a:txBody>
                    <a:bodyPr/>
                    <a:lstStyle/>
                    <a:p>
                      <a:pPr>
                        <a:spcAft>
                          <a:spcPts val="2400"/>
                        </a:spcAft>
                        <a:buNone/>
                      </a:pPr>
                      <a:r>
                        <a:rPr lang="en-US" sz="1600" b="1">
                          <a:effectLst/>
                          <a:latin typeface="+mj-lt"/>
                        </a:rPr>
                        <a:t>Communication</a:t>
                      </a:r>
                      <a:endParaRPr lang="en-US" sz="160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43%</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38%</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a:effectLst/>
                          <a:latin typeface="+mj-lt"/>
                        </a:rPr>
                        <a:t>38%</a:t>
                      </a: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tc>
                  <a:txBody>
                    <a:bodyPr/>
                    <a:lstStyle/>
                    <a:p>
                      <a:pPr>
                        <a:spcAft>
                          <a:spcPts val="2400"/>
                        </a:spcAft>
                        <a:buNone/>
                      </a:pPr>
                      <a:r>
                        <a:rPr lang="en-US" sz="1600" b="1" dirty="0">
                          <a:effectLst/>
                          <a:latin typeface="+mj-lt"/>
                        </a:rPr>
                        <a:t>-5%</a:t>
                      </a:r>
                      <a:endParaRPr lang="en-US" sz="1600" dirty="0">
                        <a:effectLst/>
                        <a:latin typeface="+mj-lt"/>
                      </a:endParaRPr>
                    </a:p>
                  </a:txBody>
                  <a:tcPr marL="114300" marR="114300" marT="76200" marB="76200" anchor="ctr">
                    <a:lnL w="9525" cap="flat" cmpd="sng" algn="ctr">
                      <a:solidFill>
                        <a:srgbClr val="C4C7C5"/>
                      </a:solidFill>
                      <a:prstDash val="solid"/>
                      <a:round/>
                      <a:headEnd type="none" w="med" len="med"/>
                      <a:tailEnd type="none" w="med" len="med"/>
                    </a:lnL>
                    <a:lnR w="9525" cap="flat" cmpd="sng" algn="ctr">
                      <a:solidFill>
                        <a:srgbClr val="C4C7C5"/>
                      </a:solidFill>
                      <a:prstDash val="solid"/>
                      <a:round/>
                      <a:headEnd type="none" w="med" len="med"/>
                      <a:tailEnd type="none" w="med" len="med"/>
                    </a:lnR>
                    <a:lnT w="9525" cap="flat" cmpd="sng" algn="ctr">
                      <a:solidFill>
                        <a:srgbClr val="C4C7C5"/>
                      </a:solidFill>
                      <a:prstDash val="solid"/>
                      <a:round/>
                      <a:headEnd type="none" w="med" len="med"/>
                      <a:tailEnd type="none" w="med" len="med"/>
                    </a:lnT>
                    <a:lnB w="9525" cap="flat" cmpd="sng" algn="ctr">
                      <a:solidFill>
                        <a:srgbClr val="C4C7C5"/>
                      </a:solidFill>
                      <a:prstDash val="solid"/>
                      <a:round/>
                      <a:headEnd type="none" w="med" len="med"/>
                      <a:tailEnd type="none" w="med" len="med"/>
                    </a:lnB>
                    <a:noFill/>
                  </a:tcPr>
                </a:tc>
                <a:extLst>
                  <a:ext uri="{0D108BD9-81ED-4DB2-BD59-A6C34878D82A}">
                    <a16:rowId xmlns:a16="http://schemas.microsoft.com/office/drawing/2014/main" val="375560227"/>
                  </a:ext>
                </a:extLst>
              </a:tr>
            </a:tbl>
          </a:graphicData>
        </a:graphic>
      </p:graphicFrame>
    </p:spTree>
    <p:extLst>
      <p:ext uri="{BB962C8B-B14F-4D97-AF65-F5344CB8AC3E}">
        <p14:creationId xmlns:p14="http://schemas.microsoft.com/office/powerpoint/2010/main" val="9465497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A0F4A-46C7-1F42-1337-2255EAA7CB9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645D438-0D9B-50AB-A949-86AB4E963FC6}"/>
              </a:ext>
            </a:extLst>
          </p:cNvPr>
          <p:cNvSpPr/>
          <p:nvPr/>
        </p:nvSpPr>
        <p:spPr>
          <a:xfrm>
            <a:off x="-2" y="0"/>
            <a:ext cx="12192000" cy="762000"/>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7FA87B96-34E0-B3CD-85A3-E0D8A95797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6B054F6D-51AF-AC24-4D8F-AED4CFA1C5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487D24AF-D54F-854D-86E1-5BD2C21D59AC}"/>
              </a:ext>
            </a:extLst>
          </p:cNvPr>
          <p:cNvSpPr txBox="1"/>
          <p:nvPr/>
        </p:nvSpPr>
        <p:spPr>
          <a:xfrm>
            <a:off x="405318" y="180945"/>
            <a:ext cx="11148277" cy="400110"/>
          </a:xfrm>
          <a:prstGeom prst="rect">
            <a:avLst/>
          </a:prstGeom>
          <a:noFill/>
        </p:spPr>
        <p:txBody>
          <a:bodyPr wrap="square" rtlCol="0">
            <a:spAutoFit/>
          </a:bodyPr>
          <a:lstStyle/>
          <a:p>
            <a:pPr algn="ctr"/>
            <a:r>
              <a:rPr lang="en-US" sz="2000" b="1" dirty="0">
                <a:solidFill>
                  <a:schemeClr val="bg1"/>
                </a:solidFill>
                <a:highlight>
                  <a:srgbClr val="E8A721"/>
                </a:highlight>
              </a:rPr>
              <a:t>AMAZING WORKPLACE OVERVIEW | 2026 &amp; COMPARED RESULTS</a:t>
            </a:r>
          </a:p>
        </p:txBody>
      </p:sp>
      <p:sp>
        <p:nvSpPr>
          <p:cNvPr id="2" name="Slide Number Placeholder 1">
            <a:extLst>
              <a:ext uri="{FF2B5EF4-FFF2-40B4-BE49-F238E27FC236}">
                <a16:creationId xmlns:a16="http://schemas.microsoft.com/office/drawing/2014/main" id="{7A9EBD68-4ACA-3232-BBA5-2B3D26721AAA}"/>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86</a:t>
            </a:fld>
            <a:endParaRPr lang="en-US" dirty="0"/>
          </a:p>
        </p:txBody>
      </p:sp>
      <p:sp>
        <p:nvSpPr>
          <p:cNvPr id="8" name="TextBox 7">
            <a:extLst>
              <a:ext uri="{FF2B5EF4-FFF2-40B4-BE49-F238E27FC236}">
                <a16:creationId xmlns:a16="http://schemas.microsoft.com/office/drawing/2014/main" id="{A944C75E-E45E-BAB4-FE26-C0F3CFCEE3AB}"/>
              </a:ext>
            </a:extLst>
          </p:cNvPr>
          <p:cNvSpPr txBox="1"/>
          <p:nvPr/>
        </p:nvSpPr>
        <p:spPr>
          <a:xfrm>
            <a:off x="116542" y="942945"/>
            <a:ext cx="11797552" cy="1477328"/>
          </a:xfrm>
          <a:prstGeom prst="rect">
            <a:avLst/>
          </a:prstGeom>
          <a:noFill/>
        </p:spPr>
        <p:txBody>
          <a:bodyPr wrap="square">
            <a:spAutoFit/>
          </a:bodyPr>
          <a:lstStyle/>
          <a:p>
            <a:pPr>
              <a:buNone/>
            </a:pPr>
            <a:r>
              <a:rPr lang="en-US" dirty="0">
                <a:effectLst/>
              </a:rPr>
              <a:t>While participation has remained steady, overall sentiment has shifted significantly since 2024.</a:t>
            </a:r>
          </a:p>
          <a:p>
            <a:pPr marL="742950" lvl="1" indent="-285750">
              <a:buFont typeface="Arial" panose="020B0604020202020204" pitchFamily="34" charset="0"/>
              <a:buChar char="•"/>
            </a:pPr>
            <a:r>
              <a:rPr lang="en-US" b="1" dirty="0">
                <a:effectLst/>
              </a:rPr>
              <a:t>Participation Rate:</a:t>
            </a:r>
            <a:r>
              <a:rPr lang="en-US" dirty="0">
                <a:effectLst/>
              </a:rPr>
              <a:t> Holding solid at </a:t>
            </a:r>
            <a:r>
              <a:rPr lang="en-US" b="1" dirty="0">
                <a:effectLst/>
              </a:rPr>
              <a:t>33%</a:t>
            </a:r>
            <a:r>
              <a:rPr lang="en-US" dirty="0">
                <a:effectLst/>
              </a:rPr>
              <a:t> (534 employees responding in March 2026). </a:t>
            </a:r>
          </a:p>
          <a:p>
            <a:pPr marL="742950" lvl="1" indent="-285750">
              <a:buFont typeface="Arial" panose="020B0604020202020204" pitchFamily="34" charset="0"/>
              <a:buChar char="•"/>
            </a:pPr>
            <a:r>
              <a:rPr lang="en-US" b="1" dirty="0">
                <a:effectLst/>
              </a:rPr>
              <a:t>"Very Happy &amp; Happy" Employees:</a:t>
            </a:r>
            <a:r>
              <a:rPr lang="en-US" dirty="0">
                <a:effectLst/>
              </a:rPr>
              <a:t> Dropped from </a:t>
            </a:r>
            <a:r>
              <a:rPr lang="en-US" b="1" dirty="0">
                <a:effectLst/>
              </a:rPr>
              <a:t>68.4%</a:t>
            </a:r>
            <a:r>
              <a:rPr lang="en-US" dirty="0">
                <a:effectLst/>
              </a:rPr>
              <a:t> in 2024 to </a:t>
            </a:r>
            <a:r>
              <a:rPr lang="en-US" b="1" dirty="0">
                <a:effectLst/>
              </a:rPr>
              <a:t>52.4%</a:t>
            </a:r>
            <a:r>
              <a:rPr lang="en-US" dirty="0">
                <a:effectLst/>
              </a:rPr>
              <a:t> in 2026. </a:t>
            </a:r>
          </a:p>
          <a:p>
            <a:pPr marL="742950" lvl="1" indent="-285750">
              <a:buFont typeface="Arial" panose="020B0604020202020204" pitchFamily="34" charset="0"/>
              <a:buChar char="•"/>
            </a:pPr>
            <a:r>
              <a:rPr lang="en-US" b="1" dirty="0">
                <a:effectLst/>
              </a:rPr>
              <a:t>The Diagnostic:</a:t>
            </a:r>
            <a:r>
              <a:rPr lang="en-US" dirty="0">
                <a:effectLst/>
              </a:rPr>
              <a:t> The platform marks Aspire of WNY as </a:t>
            </a:r>
            <a:r>
              <a:rPr lang="en-US" b="1" dirty="0">
                <a:effectLst/>
              </a:rPr>
              <a:t>"Average"</a:t>
            </a:r>
            <a:r>
              <a:rPr lang="en-US" dirty="0">
                <a:effectLst/>
              </a:rPr>
              <a:t>—noting that because less than 60% of our workforce falls into the happy tier, there is an immediate opportunity for cultural improvement. </a:t>
            </a:r>
          </a:p>
        </p:txBody>
      </p:sp>
      <p:sp>
        <p:nvSpPr>
          <p:cNvPr id="9" name="Oval 8">
            <a:extLst>
              <a:ext uri="{FF2B5EF4-FFF2-40B4-BE49-F238E27FC236}">
                <a16:creationId xmlns:a16="http://schemas.microsoft.com/office/drawing/2014/main" id="{D8E5661F-E3D6-2038-BCD2-61FDA301973D}"/>
              </a:ext>
            </a:extLst>
          </p:cNvPr>
          <p:cNvSpPr/>
          <p:nvPr/>
        </p:nvSpPr>
        <p:spPr>
          <a:xfrm>
            <a:off x="239302" y="2756287"/>
            <a:ext cx="2850776" cy="2850776"/>
          </a:xfrm>
          <a:prstGeom prst="ellipse">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CCD2B103-A5A0-6636-36D7-86069F1BECDE}"/>
              </a:ext>
            </a:extLst>
          </p:cNvPr>
          <p:cNvSpPr/>
          <p:nvPr/>
        </p:nvSpPr>
        <p:spPr>
          <a:xfrm>
            <a:off x="4554068" y="2756287"/>
            <a:ext cx="2850776" cy="2850776"/>
          </a:xfrm>
          <a:prstGeom prst="ellipse">
            <a:avLst/>
          </a:prstGeom>
          <a:solidFill>
            <a:srgbClr val="E8A7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87EF5A6B-5B0B-3E68-BDA0-7E307683FF3A}"/>
              </a:ext>
            </a:extLst>
          </p:cNvPr>
          <p:cNvSpPr/>
          <p:nvPr/>
        </p:nvSpPr>
        <p:spPr>
          <a:xfrm>
            <a:off x="8868834" y="2715586"/>
            <a:ext cx="2850776" cy="2850776"/>
          </a:xfrm>
          <a:prstGeom prst="ellipse">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B6CDA4E-5B50-85C7-57BE-3B9B4E069E22}"/>
              </a:ext>
            </a:extLst>
          </p:cNvPr>
          <p:cNvSpPr txBox="1"/>
          <p:nvPr/>
        </p:nvSpPr>
        <p:spPr>
          <a:xfrm>
            <a:off x="728381" y="3040849"/>
            <a:ext cx="1872617" cy="707886"/>
          </a:xfrm>
          <a:prstGeom prst="rect">
            <a:avLst/>
          </a:prstGeom>
          <a:noFill/>
        </p:spPr>
        <p:txBody>
          <a:bodyPr wrap="square" rtlCol="0">
            <a:spAutoFit/>
          </a:bodyPr>
          <a:lstStyle/>
          <a:p>
            <a:pPr algn="ctr"/>
            <a:r>
              <a:rPr lang="en-US" sz="2000" b="1" dirty="0">
                <a:solidFill>
                  <a:schemeClr val="bg1"/>
                </a:solidFill>
                <a:highlight>
                  <a:srgbClr val="E8A721"/>
                </a:highlight>
              </a:rPr>
              <a:t>CURRENT STRENGTHS</a:t>
            </a:r>
          </a:p>
        </p:txBody>
      </p:sp>
      <p:sp>
        <p:nvSpPr>
          <p:cNvPr id="25" name="TextBox 24">
            <a:extLst>
              <a:ext uri="{FF2B5EF4-FFF2-40B4-BE49-F238E27FC236}">
                <a16:creationId xmlns:a16="http://schemas.microsoft.com/office/drawing/2014/main" id="{AB56C0DA-3D0D-DD78-261A-9E3BC519E677}"/>
              </a:ext>
            </a:extLst>
          </p:cNvPr>
          <p:cNvSpPr txBox="1"/>
          <p:nvPr/>
        </p:nvSpPr>
        <p:spPr>
          <a:xfrm>
            <a:off x="5043148" y="3040849"/>
            <a:ext cx="1872617" cy="1015663"/>
          </a:xfrm>
          <a:prstGeom prst="rect">
            <a:avLst/>
          </a:prstGeom>
          <a:noFill/>
        </p:spPr>
        <p:txBody>
          <a:bodyPr wrap="square" rtlCol="0">
            <a:spAutoFit/>
          </a:bodyPr>
          <a:lstStyle/>
          <a:p>
            <a:pPr algn="ctr"/>
            <a:r>
              <a:rPr lang="en-US" sz="2000" b="1" dirty="0">
                <a:solidFill>
                  <a:schemeClr val="bg1"/>
                </a:solidFill>
                <a:highlight>
                  <a:srgbClr val="12545E"/>
                </a:highlight>
              </a:rPr>
              <a:t>IMPROVE CULTURE + HAPPINESS</a:t>
            </a:r>
          </a:p>
        </p:txBody>
      </p:sp>
      <p:sp>
        <p:nvSpPr>
          <p:cNvPr id="29" name="TextBox 28">
            <a:extLst>
              <a:ext uri="{FF2B5EF4-FFF2-40B4-BE49-F238E27FC236}">
                <a16:creationId xmlns:a16="http://schemas.microsoft.com/office/drawing/2014/main" id="{1A687B7F-6ABF-78EF-873B-92C6701E9BDB}"/>
              </a:ext>
            </a:extLst>
          </p:cNvPr>
          <p:cNvSpPr txBox="1"/>
          <p:nvPr/>
        </p:nvSpPr>
        <p:spPr>
          <a:xfrm>
            <a:off x="9241369" y="3009033"/>
            <a:ext cx="2105706" cy="707886"/>
          </a:xfrm>
          <a:prstGeom prst="rect">
            <a:avLst/>
          </a:prstGeom>
          <a:noFill/>
        </p:spPr>
        <p:txBody>
          <a:bodyPr wrap="square" rtlCol="0">
            <a:spAutoFit/>
          </a:bodyPr>
          <a:lstStyle/>
          <a:p>
            <a:pPr algn="ctr"/>
            <a:r>
              <a:rPr lang="en-US" sz="2000" b="1" dirty="0">
                <a:solidFill>
                  <a:schemeClr val="bg1"/>
                </a:solidFill>
                <a:highlight>
                  <a:srgbClr val="E8A721"/>
                </a:highlight>
              </a:rPr>
              <a:t>TRENDS TO TURN AROUND</a:t>
            </a:r>
          </a:p>
        </p:txBody>
      </p:sp>
      <p:sp>
        <p:nvSpPr>
          <p:cNvPr id="33" name="TextBox 32">
            <a:extLst>
              <a:ext uri="{FF2B5EF4-FFF2-40B4-BE49-F238E27FC236}">
                <a16:creationId xmlns:a16="http://schemas.microsoft.com/office/drawing/2014/main" id="{B4BE36CC-87A2-D752-D7FC-2622077F659B}"/>
              </a:ext>
            </a:extLst>
          </p:cNvPr>
          <p:cNvSpPr txBox="1"/>
          <p:nvPr/>
        </p:nvSpPr>
        <p:spPr>
          <a:xfrm>
            <a:off x="276534" y="3923012"/>
            <a:ext cx="2776312" cy="1200329"/>
          </a:xfrm>
          <a:prstGeom prst="rect">
            <a:avLst/>
          </a:prstGeom>
          <a:noFill/>
        </p:spPr>
        <p:txBody>
          <a:bodyPr wrap="square">
            <a:spAutoFit/>
          </a:bodyPr>
          <a:lstStyle/>
          <a:p>
            <a:pPr algn="ctr">
              <a:buNone/>
            </a:pPr>
            <a:r>
              <a:rPr lang="en-US" sz="1200" b="1" dirty="0">
                <a:solidFill>
                  <a:schemeClr val="bg1"/>
                </a:solidFill>
                <a:effectLst/>
              </a:rPr>
              <a:t>56% Happy with Purpose</a:t>
            </a:r>
          </a:p>
          <a:p>
            <a:pPr algn="ctr">
              <a:buNone/>
            </a:pPr>
            <a:r>
              <a:rPr lang="en-US" sz="1200" b="1" dirty="0">
                <a:solidFill>
                  <a:schemeClr val="bg1"/>
                </a:solidFill>
              </a:rPr>
              <a:t>46% Love People They Work With</a:t>
            </a:r>
          </a:p>
          <a:p>
            <a:pPr algn="ctr">
              <a:buNone/>
            </a:pPr>
            <a:endParaRPr lang="en-US" sz="1200" dirty="0">
              <a:solidFill>
                <a:schemeClr val="bg1"/>
              </a:solidFill>
              <a:effectLst/>
            </a:endParaRPr>
          </a:p>
          <a:p>
            <a:pPr algn="ctr">
              <a:buNone/>
            </a:pPr>
            <a:r>
              <a:rPr lang="en-US" sz="1200" dirty="0">
                <a:solidFill>
                  <a:schemeClr val="bg1"/>
                </a:solidFill>
              </a:rPr>
              <a:t>Community</a:t>
            </a:r>
          </a:p>
          <a:p>
            <a:pPr algn="ctr">
              <a:buNone/>
            </a:pPr>
            <a:r>
              <a:rPr lang="en-US" sz="1200" dirty="0">
                <a:solidFill>
                  <a:schemeClr val="bg1"/>
                </a:solidFill>
                <a:effectLst/>
              </a:rPr>
              <a:t>Mission</a:t>
            </a:r>
          </a:p>
          <a:p>
            <a:pPr algn="ctr">
              <a:buNone/>
            </a:pPr>
            <a:r>
              <a:rPr lang="en-US" sz="1200" dirty="0">
                <a:solidFill>
                  <a:schemeClr val="bg1"/>
                </a:solidFill>
              </a:rPr>
              <a:t>Purpose</a:t>
            </a:r>
            <a:endParaRPr lang="en-US" sz="1200" dirty="0">
              <a:solidFill>
                <a:schemeClr val="bg1"/>
              </a:solidFill>
              <a:effectLst/>
            </a:endParaRPr>
          </a:p>
        </p:txBody>
      </p:sp>
      <p:sp>
        <p:nvSpPr>
          <p:cNvPr id="36" name="TextBox 35">
            <a:extLst>
              <a:ext uri="{FF2B5EF4-FFF2-40B4-BE49-F238E27FC236}">
                <a16:creationId xmlns:a16="http://schemas.microsoft.com/office/drawing/2014/main" id="{198F1297-1EBE-EC84-2F06-74B52015C1E5}"/>
              </a:ext>
            </a:extLst>
          </p:cNvPr>
          <p:cNvSpPr txBox="1"/>
          <p:nvPr/>
        </p:nvSpPr>
        <p:spPr>
          <a:xfrm>
            <a:off x="4591300" y="4140974"/>
            <a:ext cx="2776312" cy="1015663"/>
          </a:xfrm>
          <a:prstGeom prst="rect">
            <a:avLst/>
          </a:prstGeom>
          <a:noFill/>
        </p:spPr>
        <p:txBody>
          <a:bodyPr wrap="square">
            <a:spAutoFit/>
          </a:bodyPr>
          <a:lstStyle/>
          <a:p>
            <a:pPr algn="ctr">
              <a:buNone/>
            </a:pPr>
            <a:r>
              <a:rPr lang="en-US" sz="1200" b="1" dirty="0">
                <a:solidFill>
                  <a:schemeClr val="bg1"/>
                </a:solidFill>
                <a:effectLst/>
              </a:rPr>
              <a:t>40% Shift in Focus: </a:t>
            </a:r>
            <a:br>
              <a:rPr lang="en-US" sz="1200" b="1" dirty="0">
                <a:solidFill>
                  <a:schemeClr val="bg1"/>
                </a:solidFill>
                <a:effectLst/>
              </a:rPr>
            </a:br>
            <a:r>
              <a:rPr lang="en-US" sz="1200" i="1" dirty="0">
                <a:solidFill>
                  <a:schemeClr val="bg1"/>
                </a:solidFill>
                <a:effectLst/>
              </a:rPr>
              <a:t>From quantity to quality</a:t>
            </a:r>
          </a:p>
          <a:p>
            <a:pPr algn="ctr">
              <a:buNone/>
            </a:pPr>
            <a:r>
              <a:rPr lang="en-US" sz="1200" b="1" dirty="0">
                <a:solidFill>
                  <a:schemeClr val="bg1"/>
                </a:solidFill>
              </a:rPr>
              <a:t>19% Need Fewer Distractions</a:t>
            </a:r>
          </a:p>
          <a:p>
            <a:pPr algn="ctr">
              <a:buNone/>
            </a:pPr>
            <a:r>
              <a:rPr lang="en-US" sz="1200" b="1" dirty="0">
                <a:solidFill>
                  <a:schemeClr val="bg1"/>
                </a:solidFill>
              </a:rPr>
              <a:t>18%: Structural Clarity &amp; Understanding Expectations</a:t>
            </a:r>
          </a:p>
        </p:txBody>
      </p:sp>
      <p:sp>
        <p:nvSpPr>
          <p:cNvPr id="38" name="TextBox 37">
            <a:extLst>
              <a:ext uri="{FF2B5EF4-FFF2-40B4-BE49-F238E27FC236}">
                <a16:creationId xmlns:a16="http://schemas.microsoft.com/office/drawing/2014/main" id="{D55F981E-B72B-7AAB-94E0-344F9220FD4D}"/>
              </a:ext>
            </a:extLst>
          </p:cNvPr>
          <p:cNvSpPr txBox="1"/>
          <p:nvPr/>
        </p:nvSpPr>
        <p:spPr>
          <a:xfrm>
            <a:off x="8906066" y="3923012"/>
            <a:ext cx="2776312" cy="830997"/>
          </a:xfrm>
          <a:prstGeom prst="rect">
            <a:avLst/>
          </a:prstGeom>
          <a:noFill/>
        </p:spPr>
        <p:txBody>
          <a:bodyPr wrap="square">
            <a:spAutoFit/>
          </a:bodyPr>
          <a:lstStyle/>
          <a:p>
            <a:pPr algn="ctr">
              <a:buNone/>
            </a:pPr>
            <a:r>
              <a:rPr lang="en-US" sz="1200" b="1" dirty="0">
                <a:solidFill>
                  <a:schemeClr val="bg1"/>
                </a:solidFill>
              </a:rPr>
              <a:t>Experiences</a:t>
            </a:r>
          </a:p>
          <a:p>
            <a:pPr algn="ctr">
              <a:buNone/>
            </a:pPr>
            <a:r>
              <a:rPr lang="en-US" sz="1200" b="1" dirty="0">
                <a:solidFill>
                  <a:schemeClr val="bg1"/>
                </a:solidFill>
              </a:rPr>
              <a:t>Empowerment</a:t>
            </a:r>
          </a:p>
          <a:p>
            <a:pPr algn="ctr">
              <a:buNone/>
            </a:pPr>
            <a:r>
              <a:rPr lang="en-US" sz="1200" b="1" dirty="0">
                <a:solidFill>
                  <a:schemeClr val="bg1"/>
                </a:solidFill>
              </a:rPr>
              <a:t>Belonging</a:t>
            </a:r>
          </a:p>
          <a:p>
            <a:pPr algn="ctr">
              <a:buNone/>
            </a:pPr>
            <a:r>
              <a:rPr lang="en-US" sz="1200" b="1" dirty="0">
                <a:solidFill>
                  <a:schemeClr val="bg1"/>
                </a:solidFill>
              </a:rPr>
              <a:t>Workplace Safety</a:t>
            </a:r>
          </a:p>
        </p:txBody>
      </p:sp>
    </p:spTree>
    <p:extLst>
      <p:ext uri="{BB962C8B-B14F-4D97-AF65-F5344CB8AC3E}">
        <p14:creationId xmlns:p14="http://schemas.microsoft.com/office/powerpoint/2010/main" val="2443655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3C163-55D3-1042-A9E7-12C066E12D05}"/>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EFB69BA9-195E-0981-9C60-39EA49185420}"/>
              </a:ext>
            </a:extLst>
          </p:cNvPr>
          <p:cNvSpPr/>
          <p:nvPr/>
        </p:nvSpPr>
        <p:spPr>
          <a:xfrm>
            <a:off x="4724399" y="3196564"/>
            <a:ext cx="6980140" cy="1676400"/>
          </a:xfrm>
          <a:prstGeom prst="rect">
            <a:avLst/>
          </a:prstGeom>
          <a:solidFill>
            <a:srgbClr val="12545E"/>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Table 7">
            <a:extLst>
              <a:ext uri="{FF2B5EF4-FFF2-40B4-BE49-F238E27FC236}">
                <a16:creationId xmlns:a16="http://schemas.microsoft.com/office/drawing/2014/main" id="{2D2C2BF3-374A-9338-3FFB-B7F8172FCC1D}"/>
              </a:ext>
            </a:extLst>
          </p:cNvPr>
          <p:cNvGraphicFramePr>
            <a:graphicFrameLocks noGrp="1"/>
          </p:cNvGraphicFramePr>
          <p:nvPr>
            <p:extLst>
              <p:ext uri="{D42A27DB-BD31-4B8C-83A1-F6EECF244321}">
                <p14:modId xmlns:p14="http://schemas.microsoft.com/office/powerpoint/2010/main" val="2622132869"/>
              </p:ext>
            </p:extLst>
          </p:nvPr>
        </p:nvGraphicFramePr>
        <p:xfrm>
          <a:off x="176549" y="866061"/>
          <a:ext cx="4377523" cy="5804480"/>
        </p:xfrm>
        <a:graphic>
          <a:graphicData uri="http://schemas.openxmlformats.org/drawingml/2006/table">
            <a:tbl>
              <a:tblPr/>
              <a:tblGrid>
                <a:gridCol w="1477832">
                  <a:extLst>
                    <a:ext uri="{9D8B030D-6E8A-4147-A177-3AD203B41FA5}">
                      <a16:colId xmlns:a16="http://schemas.microsoft.com/office/drawing/2014/main" val="2627160793"/>
                    </a:ext>
                  </a:extLst>
                </a:gridCol>
                <a:gridCol w="1477832">
                  <a:extLst>
                    <a:ext uri="{9D8B030D-6E8A-4147-A177-3AD203B41FA5}">
                      <a16:colId xmlns:a16="http://schemas.microsoft.com/office/drawing/2014/main" val="4063533725"/>
                    </a:ext>
                  </a:extLst>
                </a:gridCol>
                <a:gridCol w="1421859">
                  <a:extLst>
                    <a:ext uri="{9D8B030D-6E8A-4147-A177-3AD203B41FA5}">
                      <a16:colId xmlns:a16="http://schemas.microsoft.com/office/drawing/2014/main" val="679309159"/>
                    </a:ext>
                  </a:extLst>
                </a:gridCol>
              </a:tblGrid>
              <a:tr h="297983">
                <a:tc>
                  <a:txBody>
                    <a:bodyPr/>
                    <a:lstStyle/>
                    <a:p>
                      <a:pPr marL="0" marR="0" algn="l" fontAlgn="base">
                        <a:spcAft>
                          <a:spcPts val="75"/>
                        </a:spcAft>
                        <a:buNone/>
                      </a:pPr>
                      <a:r>
                        <a:rPr lang="en-US" sz="1600" b="1" i="0" dirty="0">
                          <a:solidFill>
                            <a:schemeClr val="bg1"/>
                          </a:solidFill>
                          <a:effectLst/>
                          <a:latin typeface="Aptos" panose="020B0004020202020204" pitchFamily="34" charset="0"/>
                        </a:rPr>
                        <a:t>Month</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E8A721"/>
                    </a:solidFill>
                  </a:tcPr>
                </a:tc>
                <a:tc>
                  <a:txBody>
                    <a:bodyPr/>
                    <a:lstStyle/>
                    <a:p>
                      <a:pPr marL="0" marR="0" algn="l" fontAlgn="base">
                        <a:spcAft>
                          <a:spcPts val="75"/>
                        </a:spcAft>
                        <a:buNone/>
                      </a:pPr>
                      <a:r>
                        <a:rPr lang="en-US" sz="1600" b="1" i="0" dirty="0">
                          <a:solidFill>
                            <a:schemeClr val="bg1"/>
                          </a:solidFill>
                          <a:effectLst/>
                          <a:latin typeface="Aptos" panose="020B0004020202020204" pitchFamily="34" charset="0"/>
                        </a:rPr>
                        <a:t>2025</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E8A721"/>
                    </a:solidFill>
                  </a:tcPr>
                </a:tc>
                <a:tc>
                  <a:txBody>
                    <a:bodyPr/>
                    <a:lstStyle/>
                    <a:p>
                      <a:pPr marL="0" marR="0" algn="l" fontAlgn="base">
                        <a:spcAft>
                          <a:spcPts val="75"/>
                        </a:spcAft>
                        <a:buNone/>
                      </a:pPr>
                      <a:r>
                        <a:rPr lang="en-US" sz="1600" b="1" i="0" dirty="0">
                          <a:solidFill>
                            <a:schemeClr val="bg1"/>
                          </a:solidFill>
                          <a:effectLst/>
                          <a:latin typeface="Aptos" panose="020B0004020202020204" pitchFamily="34" charset="0"/>
                        </a:rPr>
                        <a:t>2026</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E8A721"/>
                    </a:solidFill>
                  </a:tcPr>
                </a:tc>
                <a:extLst>
                  <a:ext uri="{0D108BD9-81ED-4DB2-BD59-A6C34878D82A}">
                    <a16:rowId xmlns:a16="http://schemas.microsoft.com/office/drawing/2014/main" val="1561152975"/>
                  </a:ext>
                </a:extLst>
              </a:tr>
              <a:tr h="297983">
                <a:tc>
                  <a:txBody>
                    <a:bodyPr/>
                    <a:lstStyle/>
                    <a:p>
                      <a:pPr marL="0" marR="0" algn="l" fontAlgn="base">
                        <a:spcAft>
                          <a:spcPts val="75"/>
                        </a:spcAft>
                        <a:buNone/>
                      </a:pPr>
                      <a:r>
                        <a:rPr lang="en-US" sz="1600" b="0" i="0">
                          <a:solidFill>
                            <a:srgbClr val="000000"/>
                          </a:solidFill>
                          <a:effectLst/>
                          <a:latin typeface="Aptos" panose="020B0004020202020204" pitchFamily="34" charset="0"/>
                        </a:rPr>
                        <a:t>Jan</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852</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658</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3587014091"/>
                  </a:ext>
                </a:extLst>
              </a:tr>
              <a:tr h="297983">
                <a:tc>
                  <a:txBody>
                    <a:bodyPr/>
                    <a:lstStyle/>
                    <a:p>
                      <a:pPr marL="0" marR="0" algn="l" fontAlgn="base">
                        <a:spcAft>
                          <a:spcPts val="75"/>
                        </a:spcAft>
                        <a:buNone/>
                      </a:pPr>
                      <a:r>
                        <a:rPr lang="en-US" sz="1600" b="0" i="0">
                          <a:solidFill>
                            <a:srgbClr val="000000"/>
                          </a:solidFill>
                          <a:effectLst/>
                          <a:latin typeface="Aptos" panose="020B0004020202020204" pitchFamily="34" charset="0"/>
                        </a:rPr>
                        <a:t>Feb</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785</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489</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2102249385"/>
                  </a:ext>
                </a:extLst>
              </a:tr>
              <a:tr h="297983">
                <a:tc>
                  <a:txBody>
                    <a:bodyPr/>
                    <a:lstStyle/>
                    <a:p>
                      <a:pPr marL="0" marR="0" algn="l" fontAlgn="base">
                        <a:spcAft>
                          <a:spcPts val="75"/>
                        </a:spcAft>
                        <a:buNone/>
                      </a:pPr>
                      <a:r>
                        <a:rPr lang="en-US" sz="1600" b="0" i="0">
                          <a:solidFill>
                            <a:srgbClr val="000000"/>
                          </a:solidFill>
                          <a:effectLst/>
                          <a:latin typeface="Aptos" panose="020B0004020202020204" pitchFamily="34" charset="0"/>
                        </a:rPr>
                        <a:t>March</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600</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732</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442203540"/>
                  </a:ext>
                </a:extLst>
              </a:tr>
              <a:tr h="297983">
                <a:tc>
                  <a:txBody>
                    <a:bodyPr/>
                    <a:lstStyle/>
                    <a:p>
                      <a:pPr marL="0" marR="0" algn="l" fontAlgn="base">
                        <a:spcAft>
                          <a:spcPts val="75"/>
                        </a:spcAft>
                        <a:buNone/>
                      </a:pPr>
                      <a:r>
                        <a:rPr lang="en-US" sz="1600" b="0" i="0">
                          <a:solidFill>
                            <a:srgbClr val="000000"/>
                          </a:solidFill>
                          <a:effectLst/>
                          <a:latin typeface="Aptos" panose="020B0004020202020204" pitchFamily="34" charset="0"/>
                        </a:rPr>
                        <a:t>April</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595</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603</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2036385698"/>
                  </a:ext>
                </a:extLst>
              </a:tr>
              <a:tr h="297983">
                <a:tc>
                  <a:txBody>
                    <a:bodyPr/>
                    <a:lstStyle/>
                    <a:p>
                      <a:pPr marL="0" marR="0" algn="l" fontAlgn="base">
                        <a:spcAft>
                          <a:spcPts val="75"/>
                        </a:spcAft>
                        <a:buNone/>
                      </a:pPr>
                      <a:r>
                        <a:rPr lang="en-US" sz="1600" b="0" i="0">
                          <a:solidFill>
                            <a:srgbClr val="000000"/>
                          </a:solidFill>
                          <a:effectLst/>
                          <a:latin typeface="Aptos" panose="020B0004020202020204" pitchFamily="34" charset="0"/>
                        </a:rPr>
                        <a:t>May</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dirty="0">
                          <a:solidFill>
                            <a:srgbClr val="000000"/>
                          </a:solidFill>
                          <a:effectLst/>
                          <a:latin typeface="Aptos" panose="020B0004020202020204" pitchFamily="34" charset="0"/>
                        </a:rPr>
                        <a:t>612</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706</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3022196303"/>
                  </a:ext>
                </a:extLst>
              </a:tr>
              <a:tr h="297983">
                <a:tc>
                  <a:txBody>
                    <a:bodyPr/>
                    <a:lstStyle/>
                    <a:p>
                      <a:pPr marL="0" marR="0" algn="l" fontAlgn="base">
                        <a:spcAft>
                          <a:spcPts val="75"/>
                        </a:spcAft>
                        <a:buNone/>
                      </a:pPr>
                      <a:r>
                        <a:rPr lang="en-US" sz="1600" b="0" i="0">
                          <a:solidFill>
                            <a:srgbClr val="000000"/>
                          </a:solidFill>
                          <a:effectLst/>
                          <a:latin typeface="Aptos" panose="020B0004020202020204" pitchFamily="34" charset="0"/>
                        </a:rPr>
                        <a:t>June</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926</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546</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4124294947"/>
                  </a:ext>
                </a:extLst>
              </a:tr>
              <a:tr h="297983">
                <a:tc>
                  <a:txBody>
                    <a:bodyPr/>
                    <a:lstStyle/>
                    <a:p>
                      <a:pPr marL="0" marR="0" algn="l" fontAlgn="base">
                        <a:spcAft>
                          <a:spcPts val="75"/>
                        </a:spcAft>
                        <a:buNone/>
                      </a:pPr>
                      <a:r>
                        <a:rPr lang="en-US" sz="1600" b="0" i="0">
                          <a:solidFill>
                            <a:srgbClr val="000000"/>
                          </a:solidFill>
                          <a:effectLst/>
                          <a:latin typeface="Aptos" panose="020B0004020202020204" pitchFamily="34" charset="0"/>
                        </a:rPr>
                        <a:t>July</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693</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72 (by 7/6/26)</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581279472"/>
                  </a:ext>
                </a:extLst>
              </a:tr>
              <a:tr h="519833">
                <a:tc>
                  <a:txBody>
                    <a:bodyPr/>
                    <a:lstStyle/>
                    <a:p>
                      <a:pPr marL="0" marR="0" algn="l" fontAlgn="base">
                        <a:spcAft>
                          <a:spcPts val="75"/>
                        </a:spcAft>
                        <a:buNone/>
                      </a:pPr>
                      <a:r>
                        <a:rPr lang="en-US" sz="1600" b="0" i="0">
                          <a:solidFill>
                            <a:srgbClr val="000000"/>
                          </a:solidFill>
                          <a:effectLst/>
                          <a:latin typeface="Aptos" panose="020B0004020202020204" pitchFamily="34" charset="0"/>
                        </a:rPr>
                        <a:t>Aug</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dirty="0">
                          <a:solidFill>
                            <a:srgbClr val="000000"/>
                          </a:solidFill>
                          <a:effectLst/>
                          <a:latin typeface="Aptos" panose="020B0004020202020204" pitchFamily="34" charset="0"/>
                        </a:rPr>
                        <a:t>624</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br>
                        <a:rPr lang="en-US" sz="1600" b="0" i="0">
                          <a:solidFill>
                            <a:srgbClr val="000000"/>
                          </a:solidFill>
                          <a:effectLst/>
                          <a:latin typeface="Aptos" panose="020B0004020202020204" pitchFamily="34" charset="0"/>
                        </a:rPr>
                      </a:br>
                      <a:endParaRPr lang="en-US" sz="1600" b="0" i="0">
                        <a:solidFill>
                          <a:srgbClr val="000000"/>
                        </a:solidFill>
                        <a:effectLst/>
                        <a:latin typeface="Aptos" panose="020B0004020202020204" pitchFamily="34" charset="0"/>
                      </a:endParaRP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3678087005"/>
                  </a:ext>
                </a:extLst>
              </a:tr>
              <a:tr h="519833">
                <a:tc>
                  <a:txBody>
                    <a:bodyPr/>
                    <a:lstStyle/>
                    <a:p>
                      <a:pPr marL="0" marR="0" algn="l" fontAlgn="base">
                        <a:spcAft>
                          <a:spcPts val="75"/>
                        </a:spcAft>
                        <a:buNone/>
                      </a:pPr>
                      <a:r>
                        <a:rPr lang="en-US" sz="1600" b="0" i="0">
                          <a:solidFill>
                            <a:srgbClr val="000000"/>
                          </a:solidFill>
                          <a:effectLst/>
                          <a:latin typeface="Aptos" panose="020B0004020202020204" pitchFamily="34" charset="0"/>
                        </a:rPr>
                        <a:t>Sept</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dirty="0">
                          <a:solidFill>
                            <a:srgbClr val="000000"/>
                          </a:solidFill>
                          <a:effectLst/>
                          <a:latin typeface="Aptos" panose="020B0004020202020204" pitchFamily="34" charset="0"/>
                        </a:rPr>
                        <a:t>881</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br>
                        <a:rPr lang="en-US" sz="1600" b="0" i="0" dirty="0">
                          <a:solidFill>
                            <a:srgbClr val="000000"/>
                          </a:solidFill>
                          <a:effectLst/>
                          <a:latin typeface="Aptos" panose="020B0004020202020204" pitchFamily="34" charset="0"/>
                        </a:rPr>
                      </a:br>
                      <a:endParaRPr lang="en-US" sz="1600" b="0" i="0" dirty="0">
                        <a:solidFill>
                          <a:srgbClr val="000000"/>
                        </a:solidFill>
                        <a:effectLst/>
                        <a:latin typeface="Aptos" panose="020B0004020202020204" pitchFamily="34" charset="0"/>
                      </a:endParaRP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2059008174"/>
                  </a:ext>
                </a:extLst>
              </a:tr>
              <a:tr h="519833">
                <a:tc>
                  <a:txBody>
                    <a:bodyPr/>
                    <a:lstStyle/>
                    <a:p>
                      <a:pPr marL="0" marR="0" algn="l" fontAlgn="base">
                        <a:spcAft>
                          <a:spcPts val="75"/>
                        </a:spcAft>
                        <a:buNone/>
                      </a:pPr>
                      <a:r>
                        <a:rPr lang="en-US" sz="1600" b="0" i="0">
                          <a:solidFill>
                            <a:srgbClr val="000000"/>
                          </a:solidFill>
                          <a:effectLst/>
                          <a:latin typeface="Aptos" panose="020B0004020202020204" pitchFamily="34" charset="0"/>
                        </a:rPr>
                        <a:t>Oct</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1000</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br>
                        <a:rPr lang="en-US" sz="1600" b="0" i="0">
                          <a:solidFill>
                            <a:srgbClr val="000000"/>
                          </a:solidFill>
                          <a:effectLst/>
                          <a:latin typeface="Aptos" panose="020B0004020202020204" pitchFamily="34" charset="0"/>
                        </a:rPr>
                      </a:br>
                      <a:endParaRPr lang="en-US" sz="1600" b="0" i="0">
                        <a:solidFill>
                          <a:srgbClr val="000000"/>
                        </a:solidFill>
                        <a:effectLst/>
                        <a:latin typeface="Aptos" panose="020B0004020202020204" pitchFamily="34" charset="0"/>
                      </a:endParaRP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1719614884"/>
                  </a:ext>
                </a:extLst>
              </a:tr>
              <a:tr h="519833">
                <a:tc>
                  <a:txBody>
                    <a:bodyPr/>
                    <a:lstStyle/>
                    <a:p>
                      <a:pPr marL="0" marR="0" algn="l" fontAlgn="base">
                        <a:spcAft>
                          <a:spcPts val="75"/>
                        </a:spcAft>
                        <a:buNone/>
                      </a:pPr>
                      <a:r>
                        <a:rPr lang="en-US" sz="1600" b="0" i="0">
                          <a:solidFill>
                            <a:srgbClr val="000000"/>
                          </a:solidFill>
                          <a:effectLst/>
                          <a:latin typeface="Aptos" panose="020B0004020202020204" pitchFamily="34" charset="0"/>
                        </a:rPr>
                        <a:t>Nov</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451</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br>
                        <a:rPr lang="en-US" sz="1600" b="0" i="0">
                          <a:solidFill>
                            <a:srgbClr val="000000"/>
                          </a:solidFill>
                          <a:effectLst/>
                          <a:latin typeface="Aptos" panose="020B0004020202020204" pitchFamily="34" charset="0"/>
                        </a:rPr>
                      </a:br>
                      <a:endParaRPr lang="en-US" sz="1600" b="0" i="0">
                        <a:solidFill>
                          <a:srgbClr val="000000"/>
                        </a:solidFill>
                        <a:effectLst/>
                        <a:latin typeface="Aptos" panose="020B0004020202020204" pitchFamily="34" charset="0"/>
                      </a:endParaRP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1314820374"/>
                  </a:ext>
                </a:extLst>
              </a:tr>
              <a:tr h="519833">
                <a:tc>
                  <a:txBody>
                    <a:bodyPr/>
                    <a:lstStyle/>
                    <a:p>
                      <a:pPr marL="0" marR="0" algn="l" fontAlgn="base">
                        <a:spcAft>
                          <a:spcPts val="75"/>
                        </a:spcAft>
                        <a:buNone/>
                      </a:pPr>
                      <a:r>
                        <a:rPr lang="en-US" sz="1600" b="0" i="0">
                          <a:solidFill>
                            <a:srgbClr val="000000"/>
                          </a:solidFill>
                          <a:effectLst/>
                          <a:latin typeface="Aptos" panose="020B0004020202020204" pitchFamily="34" charset="0"/>
                        </a:rPr>
                        <a:t>Dec</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759</a:t>
                      </a: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br>
                        <a:rPr lang="en-US" sz="1600" b="0" i="0">
                          <a:solidFill>
                            <a:srgbClr val="000000"/>
                          </a:solidFill>
                          <a:effectLst/>
                          <a:latin typeface="Aptos" panose="020B0004020202020204" pitchFamily="34" charset="0"/>
                        </a:rPr>
                      </a:br>
                      <a:endParaRPr lang="en-US" sz="1600" b="0" i="0">
                        <a:solidFill>
                          <a:srgbClr val="000000"/>
                        </a:solidFill>
                        <a:effectLst/>
                        <a:latin typeface="Aptos" panose="020B0004020202020204" pitchFamily="34" charset="0"/>
                      </a:endParaRP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3333117937"/>
                  </a:ext>
                </a:extLst>
              </a:tr>
              <a:tr h="297983">
                <a:tc>
                  <a:txBody>
                    <a:bodyPr/>
                    <a:lstStyle/>
                    <a:p>
                      <a:pPr marL="0" marR="0" algn="l" fontAlgn="base">
                        <a:spcAft>
                          <a:spcPts val="75"/>
                        </a:spcAft>
                        <a:buNone/>
                      </a:pPr>
                      <a:r>
                        <a:rPr lang="en-US" sz="1600" b="1" i="0" dirty="0">
                          <a:solidFill>
                            <a:srgbClr val="000000"/>
                          </a:solidFill>
                          <a:effectLst/>
                          <a:latin typeface="Aptos" panose="020B0004020202020204" pitchFamily="34" charset="0"/>
                        </a:rPr>
                        <a:t>Totals</a:t>
                      </a:r>
                      <a:endParaRPr lang="en-US" sz="1600" b="0" i="0" dirty="0">
                        <a:solidFill>
                          <a:srgbClr val="000000"/>
                        </a:solidFill>
                        <a:effectLst/>
                        <a:latin typeface="Aptos" panose="020B0004020202020204" pitchFamily="34" charset="0"/>
                      </a:endParaRP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1" i="0">
                          <a:solidFill>
                            <a:srgbClr val="000000"/>
                          </a:solidFill>
                          <a:effectLst/>
                          <a:latin typeface="Aptos" panose="020B0004020202020204" pitchFamily="34" charset="0"/>
                        </a:rPr>
                        <a:t>7944</a:t>
                      </a:r>
                      <a:endParaRPr lang="en-US" sz="1600" b="0" i="0">
                        <a:solidFill>
                          <a:srgbClr val="000000"/>
                        </a:solidFill>
                        <a:effectLst/>
                        <a:latin typeface="Aptos" panose="020B0004020202020204" pitchFamily="34" charset="0"/>
                      </a:endParaRP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1" i="0" dirty="0">
                          <a:solidFill>
                            <a:srgbClr val="000000"/>
                          </a:solidFill>
                          <a:effectLst/>
                          <a:latin typeface="Aptos" panose="020B0004020202020204" pitchFamily="34" charset="0"/>
                        </a:rPr>
                        <a:t>3806</a:t>
                      </a:r>
                      <a:endParaRPr lang="en-US" sz="1600" b="0" i="0" dirty="0">
                        <a:solidFill>
                          <a:srgbClr val="000000"/>
                        </a:solidFill>
                        <a:effectLst/>
                        <a:latin typeface="Aptos" panose="020B0004020202020204" pitchFamily="34" charset="0"/>
                      </a:endParaRPr>
                    </a:p>
                  </a:txBody>
                  <a:tcPr marL="83680" marR="83680" marT="41840" marB="41840"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58357962"/>
                  </a:ext>
                </a:extLst>
              </a:tr>
            </a:tbl>
          </a:graphicData>
        </a:graphic>
      </p:graphicFrame>
      <p:sp>
        <p:nvSpPr>
          <p:cNvPr id="4" name="Rectangle 3">
            <a:extLst>
              <a:ext uri="{FF2B5EF4-FFF2-40B4-BE49-F238E27FC236}">
                <a16:creationId xmlns:a16="http://schemas.microsoft.com/office/drawing/2014/main" id="{5346AEBD-77F8-7F45-6159-2D3231D161B6}"/>
              </a:ext>
            </a:extLst>
          </p:cNvPr>
          <p:cNvSpPr/>
          <p:nvPr/>
        </p:nvSpPr>
        <p:spPr>
          <a:xfrm>
            <a:off x="-2" y="0"/>
            <a:ext cx="12192000" cy="762000"/>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567DDBB2-A93F-A1DB-574E-89D3F554D8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91D145E-511D-CC59-B683-A67628B96E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2978" y="4916148"/>
            <a:ext cx="1785521" cy="830594"/>
          </a:xfrm>
          <a:prstGeom prst="rect">
            <a:avLst/>
          </a:prstGeom>
        </p:spPr>
      </p:pic>
      <p:sp>
        <p:nvSpPr>
          <p:cNvPr id="7" name="TextBox 6">
            <a:extLst>
              <a:ext uri="{FF2B5EF4-FFF2-40B4-BE49-F238E27FC236}">
                <a16:creationId xmlns:a16="http://schemas.microsoft.com/office/drawing/2014/main" id="{65409FF5-1D48-CB6D-5A98-19269FCF7297}"/>
              </a:ext>
            </a:extLst>
          </p:cNvPr>
          <p:cNvSpPr txBox="1"/>
          <p:nvPr/>
        </p:nvSpPr>
        <p:spPr>
          <a:xfrm>
            <a:off x="405318" y="180945"/>
            <a:ext cx="11148277" cy="400110"/>
          </a:xfrm>
          <a:prstGeom prst="rect">
            <a:avLst/>
          </a:prstGeom>
          <a:noFill/>
        </p:spPr>
        <p:txBody>
          <a:bodyPr wrap="square" rtlCol="0">
            <a:spAutoFit/>
          </a:bodyPr>
          <a:lstStyle/>
          <a:p>
            <a:pPr algn="ctr"/>
            <a:r>
              <a:rPr lang="en-US" sz="2000" b="1" dirty="0">
                <a:solidFill>
                  <a:schemeClr val="bg1"/>
                </a:solidFill>
                <a:highlight>
                  <a:srgbClr val="E8A721"/>
                </a:highlight>
              </a:rPr>
              <a:t>WORKFORCE STATISTICS</a:t>
            </a:r>
          </a:p>
        </p:txBody>
      </p:sp>
      <p:sp>
        <p:nvSpPr>
          <p:cNvPr id="2" name="Slide Number Placeholder 1">
            <a:extLst>
              <a:ext uri="{FF2B5EF4-FFF2-40B4-BE49-F238E27FC236}">
                <a16:creationId xmlns:a16="http://schemas.microsoft.com/office/drawing/2014/main" id="{1F5B0853-E6F7-8187-12E9-C30F47DB4E1D}"/>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87</a:t>
            </a:fld>
            <a:endParaRPr lang="en-US" dirty="0"/>
          </a:p>
        </p:txBody>
      </p:sp>
      <p:graphicFrame>
        <p:nvGraphicFramePr>
          <p:cNvPr id="3" name="Table 2">
            <a:extLst>
              <a:ext uri="{FF2B5EF4-FFF2-40B4-BE49-F238E27FC236}">
                <a16:creationId xmlns:a16="http://schemas.microsoft.com/office/drawing/2014/main" id="{01B86C69-50C4-E486-28A0-B60A8EFBA654}"/>
              </a:ext>
            </a:extLst>
          </p:cNvPr>
          <p:cNvGraphicFramePr>
            <a:graphicFrameLocks noGrp="1"/>
          </p:cNvGraphicFramePr>
          <p:nvPr>
            <p:extLst>
              <p:ext uri="{D42A27DB-BD31-4B8C-83A1-F6EECF244321}">
                <p14:modId xmlns:p14="http://schemas.microsoft.com/office/powerpoint/2010/main" val="1215253327"/>
              </p:ext>
            </p:extLst>
          </p:nvPr>
        </p:nvGraphicFramePr>
        <p:xfrm>
          <a:off x="4724399" y="866062"/>
          <a:ext cx="6980140" cy="1676400"/>
        </p:xfrm>
        <a:graphic>
          <a:graphicData uri="http://schemas.openxmlformats.org/drawingml/2006/table">
            <a:tbl>
              <a:tblPr/>
              <a:tblGrid>
                <a:gridCol w="1396028">
                  <a:extLst>
                    <a:ext uri="{9D8B030D-6E8A-4147-A177-3AD203B41FA5}">
                      <a16:colId xmlns:a16="http://schemas.microsoft.com/office/drawing/2014/main" val="1805284775"/>
                    </a:ext>
                  </a:extLst>
                </a:gridCol>
                <a:gridCol w="1396028">
                  <a:extLst>
                    <a:ext uri="{9D8B030D-6E8A-4147-A177-3AD203B41FA5}">
                      <a16:colId xmlns:a16="http://schemas.microsoft.com/office/drawing/2014/main" val="1675294576"/>
                    </a:ext>
                  </a:extLst>
                </a:gridCol>
                <a:gridCol w="1396028">
                  <a:extLst>
                    <a:ext uri="{9D8B030D-6E8A-4147-A177-3AD203B41FA5}">
                      <a16:colId xmlns:a16="http://schemas.microsoft.com/office/drawing/2014/main" val="1052335902"/>
                    </a:ext>
                  </a:extLst>
                </a:gridCol>
                <a:gridCol w="1396028">
                  <a:extLst>
                    <a:ext uri="{9D8B030D-6E8A-4147-A177-3AD203B41FA5}">
                      <a16:colId xmlns:a16="http://schemas.microsoft.com/office/drawing/2014/main" val="3038718582"/>
                    </a:ext>
                  </a:extLst>
                </a:gridCol>
                <a:gridCol w="1396028">
                  <a:extLst>
                    <a:ext uri="{9D8B030D-6E8A-4147-A177-3AD203B41FA5}">
                      <a16:colId xmlns:a16="http://schemas.microsoft.com/office/drawing/2014/main" val="2650562087"/>
                    </a:ext>
                  </a:extLst>
                </a:gridCol>
              </a:tblGrid>
              <a:tr h="209550">
                <a:tc>
                  <a:txBody>
                    <a:bodyPr/>
                    <a:lstStyle/>
                    <a:p>
                      <a:pPr marL="0" marR="0" algn="l" fontAlgn="base">
                        <a:spcAft>
                          <a:spcPts val="75"/>
                        </a:spcAft>
                        <a:buNone/>
                      </a:pPr>
                      <a:r>
                        <a:rPr lang="en-US" sz="1600" b="1" i="0" dirty="0">
                          <a:solidFill>
                            <a:schemeClr val="bg1"/>
                          </a:solidFill>
                          <a:effectLst/>
                          <a:latin typeface="Aptos" panose="020B0004020202020204" pitchFamily="34" charset="0"/>
                        </a:rPr>
                        <a:t>Timeframe</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12545E"/>
                    </a:solidFill>
                  </a:tcPr>
                </a:tc>
                <a:tc>
                  <a:txBody>
                    <a:bodyPr/>
                    <a:lstStyle/>
                    <a:p>
                      <a:pPr marL="0" marR="0" algn="l" fontAlgn="base">
                        <a:spcAft>
                          <a:spcPts val="75"/>
                        </a:spcAft>
                        <a:buNone/>
                      </a:pPr>
                      <a:r>
                        <a:rPr lang="en-US" sz="1600" b="1" i="0" dirty="0">
                          <a:solidFill>
                            <a:schemeClr val="bg1"/>
                          </a:solidFill>
                          <a:effectLst/>
                          <a:latin typeface="Aptos" panose="020B0004020202020204" pitchFamily="34" charset="0"/>
                        </a:rPr>
                        <a:t>Hired</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12545E"/>
                    </a:solidFill>
                  </a:tcPr>
                </a:tc>
                <a:tc>
                  <a:txBody>
                    <a:bodyPr/>
                    <a:lstStyle/>
                    <a:p>
                      <a:pPr marL="0" marR="0" algn="l" fontAlgn="base">
                        <a:spcAft>
                          <a:spcPts val="75"/>
                        </a:spcAft>
                        <a:buNone/>
                      </a:pPr>
                      <a:r>
                        <a:rPr lang="en-US" sz="1600" b="1" i="0" dirty="0">
                          <a:solidFill>
                            <a:schemeClr val="bg1"/>
                          </a:solidFill>
                          <a:effectLst/>
                          <a:latin typeface="Aptos" panose="020B0004020202020204" pitchFamily="34" charset="0"/>
                        </a:rPr>
                        <a:t>Terminated</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12545E"/>
                    </a:solidFill>
                  </a:tcPr>
                </a:tc>
                <a:tc>
                  <a:txBody>
                    <a:bodyPr/>
                    <a:lstStyle/>
                    <a:p>
                      <a:pPr marL="0" marR="0" algn="l" fontAlgn="base">
                        <a:spcAft>
                          <a:spcPts val="75"/>
                        </a:spcAft>
                        <a:buNone/>
                      </a:pPr>
                      <a:r>
                        <a:rPr lang="en-US" sz="1600" b="1" i="0" dirty="0">
                          <a:solidFill>
                            <a:schemeClr val="bg1"/>
                          </a:solidFill>
                          <a:effectLst/>
                          <a:latin typeface="Aptos" panose="020B0004020202020204" pitchFamily="34" charset="0"/>
                        </a:rPr>
                        <a:t>Voluntary</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12545E"/>
                    </a:solidFill>
                  </a:tcPr>
                </a:tc>
                <a:tc>
                  <a:txBody>
                    <a:bodyPr/>
                    <a:lstStyle/>
                    <a:p>
                      <a:pPr marL="0" marR="0" algn="l" fontAlgn="base">
                        <a:spcAft>
                          <a:spcPts val="75"/>
                        </a:spcAft>
                        <a:buNone/>
                      </a:pPr>
                      <a:r>
                        <a:rPr lang="en-US" sz="1600" b="1" i="0" dirty="0">
                          <a:solidFill>
                            <a:schemeClr val="bg1"/>
                          </a:solidFill>
                          <a:effectLst/>
                          <a:latin typeface="Aptos" panose="020B0004020202020204" pitchFamily="34" charset="0"/>
                        </a:rPr>
                        <a:t>Involuntary</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12545E"/>
                    </a:solidFill>
                  </a:tcPr>
                </a:tc>
                <a:extLst>
                  <a:ext uri="{0D108BD9-81ED-4DB2-BD59-A6C34878D82A}">
                    <a16:rowId xmlns:a16="http://schemas.microsoft.com/office/drawing/2014/main" val="2921307239"/>
                  </a:ext>
                </a:extLst>
              </a:tr>
              <a:tr h="209550">
                <a:tc>
                  <a:txBody>
                    <a:bodyPr/>
                    <a:lstStyle/>
                    <a:p>
                      <a:pPr marL="0" marR="0" algn="l" fontAlgn="base">
                        <a:spcAft>
                          <a:spcPts val="75"/>
                        </a:spcAft>
                        <a:buNone/>
                      </a:pPr>
                      <a:r>
                        <a:rPr lang="en-US" sz="1600" b="0" i="0">
                          <a:solidFill>
                            <a:srgbClr val="000000"/>
                          </a:solidFill>
                          <a:effectLst/>
                          <a:latin typeface="Aptos" panose="020B0004020202020204" pitchFamily="34" charset="0"/>
                        </a:rPr>
                        <a:t>1/25-6/25</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364</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280</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229</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51</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3578315614"/>
                  </a:ext>
                </a:extLst>
              </a:tr>
              <a:tr h="209550">
                <a:tc>
                  <a:txBody>
                    <a:bodyPr/>
                    <a:lstStyle/>
                    <a:p>
                      <a:pPr marL="0" marR="0" algn="l" fontAlgn="base">
                        <a:spcAft>
                          <a:spcPts val="75"/>
                        </a:spcAft>
                        <a:buNone/>
                      </a:pPr>
                      <a:r>
                        <a:rPr lang="en-US" sz="1600" b="0" i="0">
                          <a:solidFill>
                            <a:srgbClr val="000000"/>
                          </a:solidFill>
                          <a:effectLst/>
                          <a:latin typeface="Aptos" panose="020B0004020202020204" pitchFamily="34" charset="0"/>
                        </a:rPr>
                        <a:t>7/25-12/25</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329</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325</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264</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61</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2058907082"/>
                  </a:ext>
                </a:extLst>
              </a:tr>
              <a:tr h="209550">
                <a:tc>
                  <a:txBody>
                    <a:bodyPr/>
                    <a:lstStyle/>
                    <a:p>
                      <a:pPr marL="0" marR="0" algn="l" fontAlgn="base">
                        <a:spcAft>
                          <a:spcPts val="75"/>
                        </a:spcAft>
                        <a:buNone/>
                      </a:pPr>
                      <a:r>
                        <a:rPr lang="en-US" sz="1600" b="0" i="0">
                          <a:solidFill>
                            <a:srgbClr val="000000"/>
                          </a:solidFill>
                          <a:effectLst/>
                          <a:latin typeface="Aptos" panose="020B0004020202020204" pitchFamily="34" charset="0"/>
                        </a:rPr>
                        <a:t>1/26-6/26</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dirty="0">
                          <a:solidFill>
                            <a:srgbClr val="000000"/>
                          </a:solidFill>
                          <a:effectLst/>
                          <a:latin typeface="Aptos" panose="020B0004020202020204" pitchFamily="34" charset="0"/>
                        </a:rPr>
                        <a:t>307</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318</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251</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0" i="0">
                          <a:solidFill>
                            <a:srgbClr val="000000"/>
                          </a:solidFill>
                          <a:effectLst/>
                          <a:latin typeface="Aptos" panose="020B0004020202020204" pitchFamily="34" charset="0"/>
                        </a:rPr>
                        <a:t>67</a:t>
                      </a: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1240659490"/>
                  </a:ext>
                </a:extLst>
              </a:tr>
              <a:tr h="209550">
                <a:tc>
                  <a:txBody>
                    <a:bodyPr/>
                    <a:lstStyle/>
                    <a:p>
                      <a:pPr marL="0" marR="0" algn="l" fontAlgn="base">
                        <a:spcAft>
                          <a:spcPts val="75"/>
                        </a:spcAft>
                        <a:buNone/>
                      </a:pPr>
                      <a:r>
                        <a:rPr lang="en-US" sz="1600" b="1" i="0">
                          <a:solidFill>
                            <a:srgbClr val="000000"/>
                          </a:solidFill>
                          <a:effectLst/>
                          <a:latin typeface="Aptos" panose="020B0004020202020204" pitchFamily="34" charset="0"/>
                        </a:rPr>
                        <a:t>Totals</a:t>
                      </a:r>
                      <a:endParaRPr lang="en-US" sz="1600" b="0" i="0">
                        <a:solidFill>
                          <a:srgbClr val="000000"/>
                        </a:solidFill>
                        <a:effectLst/>
                        <a:latin typeface="Aptos" panose="020B0004020202020204" pitchFamily="34" charset="0"/>
                      </a:endParaRP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1" i="0">
                          <a:solidFill>
                            <a:srgbClr val="000000"/>
                          </a:solidFill>
                          <a:effectLst/>
                          <a:latin typeface="Aptos" panose="020B0004020202020204" pitchFamily="34" charset="0"/>
                        </a:rPr>
                        <a:t>1000</a:t>
                      </a:r>
                      <a:endParaRPr lang="en-US" sz="1600" b="0" i="0">
                        <a:solidFill>
                          <a:srgbClr val="000000"/>
                        </a:solidFill>
                        <a:effectLst/>
                        <a:latin typeface="Aptos" panose="020B0004020202020204" pitchFamily="34" charset="0"/>
                      </a:endParaRP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1" i="0">
                          <a:solidFill>
                            <a:srgbClr val="000000"/>
                          </a:solidFill>
                          <a:effectLst/>
                          <a:latin typeface="Aptos" panose="020B0004020202020204" pitchFamily="34" charset="0"/>
                        </a:rPr>
                        <a:t>923</a:t>
                      </a:r>
                      <a:endParaRPr lang="en-US" sz="1600" b="0" i="0">
                        <a:solidFill>
                          <a:srgbClr val="000000"/>
                        </a:solidFill>
                        <a:effectLst/>
                        <a:latin typeface="Aptos" panose="020B0004020202020204" pitchFamily="34" charset="0"/>
                      </a:endParaRP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1" i="0" dirty="0">
                          <a:solidFill>
                            <a:schemeClr val="bg1"/>
                          </a:solidFill>
                          <a:effectLst/>
                          <a:highlight>
                            <a:srgbClr val="FF0000"/>
                          </a:highlight>
                          <a:latin typeface="Aptos" panose="020B0004020202020204" pitchFamily="34" charset="0"/>
                        </a:rPr>
                        <a:t>744 (81%)</a:t>
                      </a:r>
                      <a:endParaRPr lang="en-US" sz="1600" b="0" i="0" dirty="0">
                        <a:solidFill>
                          <a:schemeClr val="bg1"/>
                        </a:solidFill>
                        <a:effectLst/>
                        <a:highlight>
                          <a:srgbClr val="FF0000"/>
                        </a:highlight>
                        <a:latin typeface="Aptos" panose="020B0004020202020204" pitchFamily="34" charset="0"/>
                      </a:endParaRP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tc>
                  <a:txBody>
                    <a:bodyPr/>
                    <a:lstStyle/>
                    <a:p>
                      <a:pPr marL="0" marR="0" algn="l" fontAlgn="base">
                        <a:spcAft>
                          <a:spcPts val="75"/>
                        </a:spcAft>
                        <a:buNone/>
                      </a:pPr>
                      <a:r>
                        <a:rPr lang="en-US" sz="1600" b="1" i="0" dirty="0">
                          <a:solidFill>
                            <a:srgbClr val="000000"/>
                          </a:solidFill>
                          <a:effectLst/>
                          <a:latin typeface="Aptos" panose="020B0004020202020204" pitchFamily="34" charset="0"/>
                        </a:rPr>
                        <a:t>179 (19%)</a:t>
                      </a:r>
                      <a:endParaRPr lang="en-US" sz="1600" b="0" i="0" dirty="0">
                        <a:solidFill>
                          <a:srgbClr val="000000"/>
                        </a:solidFill>
                        <a:effectLst/>
                        <a:latin typeface="Aptos" panose="020B0004020202020204" pitchFamily="34" charset="0"/>
                      </a:endParaRPr>
                    </a:p>
                  </a:txBody>
                  <a:tcPr anchor="ctr">
                    <a:lnL w="9525" cap="flat" cmpd="sng" algn="ctr">
                      <a:solidFill>
                        <a:srgbClr val="ABABAB"/>
                      </a:solidFill>
                      <a:prstDash val="solid"/>
                      <a:round/>
                      <a:headEnd type="none" w="med" len="med"/>
                      <a:tailEnd type="none" w="med" len="med"/>
                    </a:lnL>
                    <a:lnR w="9525" cap="flat" cmpd="sng" algn="ctr">
                      <a:solidFill>
                        <a:srgbClr val="ABABAB"/>
                      </a:solidFill>
                      <a:prstDash val="solid"/>
                      <a:round/>
                      <a:headEnd type="none" w="med" len="med"/>
                      <a:tailEnd type="none" w="med" len="med"/>
                    </a:lnR>
                    <a:lnT w="9525" cap="flat" cmpd="sng" algn="ctr">
                      <a:solidFill>
                        <a:srgbClr val="ABABAB"/>
                      </a:solidFill>
                      <a:prstDash val="solid"/>
                      <a:round/>
                      <a:headEnd type="none" w="med" len="med"/>
                      <a:tailEnd type="none" w="med" len="med"/>
                    </a:lnT>
                    <a:lnB w="9525" cap="flat" cmpd="sng" algn="ctr">
                      <a:solidFill>
                        <a:srgbClr val="ABABAB"/>
                      </a:solidFill>
                      <a:prstDash val="solid"/>
                      <a:round/>
                      <a:headEnd type="none" w="med" len="med"/>
                      <a:tailEnd type="none" w="med" len="med"/>
                    </a:lnB>
                    <a:solidFill>
                      <a:srgbClr val="FFFFFF"/>
                    </a:solidFill>
                  </a:tcPr>
                </a:tc>
                <a:extLst>
                  <a:ext uri="{0D108BD9-81ED-4DB2-BD59-A6C34878D82A}">
                    <a16:rowId xmlns:a16="http://schemas.microsoft.com/office/drawing/2014/main" val="1105434558"/>
                  </a:ext>
                </a:extLst>
              </a:tr>
            </a:tbl>
          </a:graphicData>
        </a:graphic>
      </p:graphicFrame>
      <p:sp>
        <p:nvSpPr>
          <p:cNvPr id="11" name="TextBox 10">
            <a:extLst>
              <a:ext uri="{FF2B5EF4-FFF2-40B4-BE49-F238E27FC236}">
                <a16:creationId xmlns:a16="http://schemas.microsoft.com/office/drawing/2014/main" id="{D32120E4-FE5B-28DC-5820-785A7DBCC27C}"/>
              </a:ext>
            </a:extLst>
          </p:cNvPr>
          <p:cNvSpPr txBox="1"/>
          <p:nvPr/>
        </p:nvSpPr>
        <p:spPr>
          <a:xfrm>
            <a:off x="-233085" y="465951"/>
            <a:ext cx="2355811" cy="400110"/>
          </a:xfrm>
          <a:prstGeom prst="rect">
            <a:avLst/>
          </a:prstGeom>
          <a:noFill/>
        </p:spPr>
        <p:txBody>
          <a:bodyPr wrap="square" rtlCol="0">
            <a:spAutoFit/>
          </a:bodyPr>
          <a:lstStyle/>
          <a:p>
            <a:pPr algn="ctr"/>
            <a:r>
              <a:rPr lang="en-US" sz="2000" b="1" dirty="0">
                <a:solidFill>
                  <a:schemeClr val="bg1"/>
                </a:solidFill>
                <a:highlight>
                  <a:srgbClr val="E8A721"/>
                </a:highlight>
              </a:rPr>
              <a:t>Applications</a:t>
            </a:r>
          </a:p>
        </p:txBody>
      </p:sp>
      <p:sp>
        <p:nvSpPr>
          <p:cNvPr id="15" name="TextBox 14">
            <a:extLst>
              <a:ext uri="{FF2B5EF4-FFF2-40B4-BE49-F238E27FC236}">
                <a16:creationId xmlns:a16="http://schemas.microsoft.com/office/drawing/2014/main" id="{40F6E191-0525-D4AC-75FF-EDD04DA9DAA5}"/>
              </a:ext>
            </a:extLst>
          </p:cNvPr>
          <p:cNvSpPr txBox="1"/>
          <p:nvPr/>
        </p:nvSpPr>
        <p:spPr>
          <a:xfrm>
            <a:off x="4743197" y="3257875"/>
            <a:ext cx="6810397" cy="1477328"/>
          </a:xfrm>
          <a:prstGeom prst="rect">
            <a:avLst/>
          </a:prstGeom>
          <a:noFill/>
        </p:spPr>
        <p:txBody>
          <a:bodyPr wrap="square">
            <a:spAutoFit/>
          </a:bodyPr>
          <a:lstStyle/>
          <a:p>
            <a:pPr algn="ctr"/>
            <a:r>
              <a:rPr lang="en-US" b="1" dirty="0">
                <a:solidFill>
                  <a:schemeClr val="bg1"/>
                </a:solidFill>
              </a:rPr>
              <a:t>Analysis: </a:t>
            </a:r>
            <a:r>
              <a:rPr lang="en-US" dirty="0">
                <a:solidFill>
                  <a:schemeClr val="bg1"/>
                </a:solidFill>
              </a:rPr>
              <a:t>When the culture formula breaks down, we lose great people. A deep dive into recent exit interview data reveals that </a:t>
            </a:r>
            <a:br>
              <a:rPr lang="en-US" dirty="0">
                <a:solidFill>
                  <a:schemeClr val="bg1"/>
                </a:solidFill>
              </a:rPr>
            </a:br>
            <a:r>
              <a:rPr lang="en-US" b="1" dirty="0">
                <a:solidFill>
                  <a:schemeClr val="bg1"/>
                </a:solidFill>
                <a:highlight>
                  <a:srgbClr val="FF0000"/>
                </a:highlight>
              </a:rPr>
              <a:t>staff turnover</a:t>
            </a:r>
            <a:r>
              <a:rPr lang="en-US" dirty="0">
                <a:solidFill>
                  <a:schemeClr val="bg1"/>
                </a:solidFill>
              </a:rPr>
              <a:t> is rarely just about "finding a new job"—it is closely tied to systemic breakdowns in communication, recognition, and management support across our divisions.</a:t>
            </a:r>
          </a:p>
        </p:txBody>
      </p:sp>
      <p:cxnSp>
        <p:nvCxnSpPr>
          <p:cNvPr id="23" name="Straight Arrow Connector 22">
            <a:extLst>
              <a:ext uri="{FF2B5EF4-FFF2-40B4-BE49-F238E27FC236}">
                <a16:creationId xmlns:a16="http://schemas.microsoft.com/office/drawing/2014/main" id="{37CCFCF5-8F58-2849-F153-5C98639FD191}"/>
              </a:ext>
            </a:extLst>
          </p:cNvPr>
          <p:cNvCxnSpPr/>
          <p:nvPr/>
        </p:nvCxnSpPr>
        <p:spPr>
          <a:xfrm>
            <a:off x="9475694" y="2542462"/>
            <a:ext cx="0" cy="654102"/>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7947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4ACFD-E578-9F0F-3E29-AD513DE7BCC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A9924F-4B7B-D5CE-2424-67F2E20FE6CA}"/>
              </a:ext>
            </a:extLst>
          </p:cNvPr>
          <p:cNvSpPr/>
          <p:nvPr/>
        </p:nvSpPr>
        <p:spPr>
          <a:xfrm>
            <a:off x="-2" y="0"/>
            <a:ext cx="12192000" cy="762000"/>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38B05A98-A920-7502-A150-17A2A86446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03F85CE9-B6D2-5A82-3A8B-202498E169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2978" y="4916148"/>
            <a:ext cx="1785521" cy="830594"/>
          </a:xfrm>
          <a:prstGeom prst="rect">
            <a:avLst/>
          </a:prstGeom>
        </p:spPr>
      </p:pic>
      <p:sp>
        <p:nvSpPr>
          <p:cNvPr id="7" name="TextBox 6">
            <a:extLst>
              <a:ext uri="{FF2B5EF4-FFF2-40B4-BE49-F238E27FC236}">
                <a16:creationId xmlns:a16="http://schemas.microsoft.com/office/drawing/2014/main" id="{B68BD355-0FE2-AD18-8754-254C0E8B0BD9}"/>
              </a:ext>
            </a:extLst>
          </p:cNvPr>
          <p:cNvSpPr txBox="1"/>
          <p:nvPr/>
        </p:nvSpPr>
        <p:spPr>
          <a:xfrm>
            <a:off x="405318" y="180945"/>
            <a:ext cx="11148277" cy="400110"/>
          </a:xfrm>
          <a:prstGeom prst="rect">
            <a:avLst/>
          </a:prstGeom>
          <a:noFill/>
        </p:spPr>
        <p:txBody>
          <a:bodyPr wrap="square" rtlCol="0">
            <a:spAutoFit/>
          </a:bodyPr>
          <a:lstStyle/>
          <a:p>
            <a:pPr algn="ctr"/>
            <a:r>
              <a:rPr lang="en-US" sz="2000" b="1" dirty="0">
                <a:solidFill>
                  <a:schemeClr val="bg1"/>
                </a:solidFill>
                <a:highlight>
                  <a:srgbClr val="E8A721"/>
                </a:highlight>
              </a:rPr>
              <a:t>EXIT INTERVIEW ANALYSIS: Core Cultural Breakdowns</a:t>
            </a:r>
          </a:p>
        </p:txBody>
      </p:sp>
      <p:sp>
        <p:nvSpPr>
          <p:cNvPr id="2" name="Slide Number Placeholder 1">
            <a:extLst>
              <a:ext uri="{FF2B5EF4-FFF2-40B4-BE49-F238E27FC236}">
                <a16:creationId xmlns:a16="http://schemas.microsoft.com/office/drawing/2014/main" id="{44213DA0-1C64-A870-5118-B6E865757D7B}"/>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88</a:t>
            </a:fld>
            <a:endParaRPr lang="en-US" dirty="0"/>
          </a:p>
        </p:txBody>
      </p:sp>
      <p:sp>
        <p:nvSpPr>
          <p:cNvPr id="10" name="TextBox 9">
            <a:extLst>
              <a:ext uri="{FF2B5EF4-FFF2-40B4-BE49-F238E27FC236}">
                <a16:creationId xmlns:a16="http://schemas.microsoft.com/office/drawing/2014/main" id="{0C8FBE4C-F39C-DD14-3127-5261376F157E}"/>
              </a:ext>
            </a:extLst>
          </p:cNvPr>
          <p:cNvSpPr txBox="1"/>
          <p:nvPr/>
        </p:nvSpPr>
        <p:spPr>
          <a:xfrm>
            <a:off x="224117" y="910483"/>
            <a:ext cx="11624381" cy="1754326"/>
          </a:xfrm>
          <a:prstGeom prst="rect">
            <a:avLst/>
          </a:prstGeom>
          <a:noFill/>
        </p:spPr>
        <p:txBody>
          <a:bodyPr wrap="square">
            <a:spAutoFit/>
          </a:bodyPr>
          <a:lstStyle/>
          <a:p>
            <a:pPr marL="285750" indent="-285750">
              <a:buFont typeface="Arial" panose="020B0604020202020204" pitchFamily="34" charset="0"/>
              <a:buChar char="•"/>
            </a:pPr>
            <a:r>
              <a:rPr lang="en-US" b="1" dirty="0">
                <a:effectLst/>
              </a:rPr>
              <a:t>Work-Life Balance &amp; Burnout:</a:t>
            </a:r>
            <a:r>
              <a:rPr lang="en-US" dirty="0">
                <a:effectLst/>
              </a:rPr>
              <a:t> Multiple team members noted an unsustainable pace and lack of support. </a:t>
            </a:r>
          </a:p>
          <a:p>
            <a:pPr marL="285750" indent="-285750">
              <a:buFont typeface="Arial" panose="020B0604020202020204" pitchFamily="34" charset="0"/>
              <a:buChar char="•"/>
            </a:pPr>
            <a:r>
              <a:rPr lang="en-US" b="1" dirty="0">
                <a:effectLst/>
              </a:rPr>
              <a:t>Lack of Appreciation &amp; Support:</a:t>
            </a:r>
            <a:r>
              <a:rPr lang="en-US" dirty="0">
                <a:effectLst/>
              </a:rPr>
              <a:t> A recurring sentiment that leadership fails to validate hard work or listen to employee feedback. </a:t>
            </a:r>
          </a:p>
          <a:p>
            <a:pPr marL="285750" indent="-285750">
              <a:buFont typeface="Arial" panose="020B0604020202020204" pitchFamily="34" charset="0"/>
              <a:buChar char="•"/>
            </a:pPr>
            <a:r>
              <a:rPr lang="en-US" b="1" dirty="0">
                <a:effectLst/>
              </a:rPr>
              <a:t>Stalled Professional Growth:</a:t>
            </a:r>
            <a:r>
              <a:rPr lang="en-US" dirty="0">
                <a:effectLst/>
              </a:rPr>
              <a:t> Employees expressing frustration over dead-end roles and an inability to advance internally. </a:t>
            </a:r>
          </a:p>
          <a:p>
            <a:pPr marL="285750" indent="-285750">
              <a:buFont typeface="Arial" panose="020B0604020202020204" pitchFamily="34" charset="0"/>
              <a:buChar char="•"/>
            </a:pPr>
            <a:r>
              <a:rPr lang="en-US" b="1" dirty="0">
                <a:effectLst/>
              </a:rPr>
              <a:t>Inconsistent Feedback &amp; Training:</a:t>
            </a:r>
            <a:r>
              <a:rPr lang="en-US" dirty="0">
                <a:effectLst/>
              </a:rPr>
              <a:t> A direct link between poor onboarding/supervision and early departures.</a:t>
            </a:r>
          </a:p>
        </p:txBody>
      </p:sp>
      <p:sp>
        <p:nvSpPr>
          <p:cNvPr id="13" name="Rectangle 12">
            <a:extLst>
              <a:ext uri="{FF2B5EF4-FFF2-40B4-BE49-F238E27FC236}">
                <a16:creationId xmlns:a16="http://schemas.microsoft.com/office/drawing/2014/main" id="{E64C5D58-9DDD-DA12-EA5A-2A884AECF06A}"/>
              </a:ext>
            </a:extLst>
          </p:cNvPr>
          <p:cNvSpPr/>
          <p:nvPr/>
        </p:nvSpPr>
        <p:spPr>
          <a:xfrm>
            <a:off x="582705" y="3053129"/>
            <a:ext cx="3227295" cy="1140001"/>
          </a:xfrm>
          <a:prstGeom prst="rect">
            <a:avLst/>
          </a:prstGeom>
          <a:solidFill>
            <a:srgbClr val="12545E"/>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C9484EE-4B6A-8B0D-00BF-43C8DE23554B}"/>
              </a:ext>
            </a:extLst>
          </p:cNvPr>
          <p:cNvSpPr txBox="1"/>
          <p:nvPr/>
        </p:nvSpPr>
        <p:spPr>
          <a:xfrm>
            <a:off x="847597" y="3299963"/>
            <a:ext cx="2697509" cy="646331"/>
          </a:xfrm>
          <a:prstGeom prst="rect">
            <a:avLst/>
          </a:prstGeom>
          <a:noFill/>
        </p:spPr>
        <p:txBody>
          <a:bodyPr wrap="square">
            <a:spAutoFit/>
          </a:bodyPr>
          <a:lstStyle/>
          <a:p>
            <a:pPr algn="ctr"/>
            <a:r>
              <a:rPr lang="en-US" b="1" dirty="0">
                <a:solidFill>
                  <a:schemeClr val="bg1"/>
                </a:solidFill>
              </a:rPr>
              <a:t>"Not a good work place no work life balance"</a:t>
            </a:r>
            <a:endParaRPr lang="en-US" dirty="0">
              <a:solidFill>
                <a:schemeClr val="bg1"/>
              </a:solidFill>
            </a:endParaRPr>
          </a:p>
        </p:txBody>
      </p:sp>
      <p:sp>
        <p:nvSpPr>
          <p:cNvPr id="17" name="Rectangle 16">
            <a:extLst>
              <a:ext uri="{FF2B5EF4-FFF2-40B4-BE49-F238E27FC236}">
                <a16:creationId xmlns:a16="http://schemas.microsoft.com/office/drawing/2014/main" id="{D31AD3C5-EE55-7BB0-0FCD-93F02E62303C}"/>
              </a:ext>
            </a:extLst>
          </p:cNvPr>
          <p:cNvSpPr/>
          <p:nvPr/>
        </p:nvSpPr>
        <p:spPr>
          <a:xfrm>
            <a:off x="4074892" y="3053129"/>
            <a:ext cx="3227295" cy="1140001"/>
          </a:xfrm>
          <a:prstGeom prst="rect">
            <a:avLst/>
          </a:prstGeom>
          <a:solidFill>
            <a:srgbClr val="12545E"/>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4C73844-431C-EEA4-3A5A-39B847EED585}"/>
              </a:ext>
            </a:extLst>
          </p:cNvPr>
          <p:cNvSpPr txBox="1"/>
          <p:nvPr/>
        </p:nvSpPr>
        <p:spPr>
          <a:xfrm>
            <a:off x="4339784" y="3299963"/>
            <a:ext cx="2697509" cy="646331"/>
          </a:xfrm>
          <a:prstGeom prst="rect">
            <a:avLst/>
          </a:prstGeom>
          <a:noFill/>
        </p:spPr>
        <p:txBody>
          <a:bodyPr wrap="square">
            <a:spAutoFit/>
          </a:bodyPr>
          <a:lstStyle/>
          <a:p>
            <a:pPr algn="ctr"/>
            <a:r>
              <a:rPr lang="en-US" b="1" dirty="0">
                <a:solidFill>
                  <a:schemeClr val="bg1"/>
                </a:solidFill>
              </a:rPr>
              <a:t>“No appreciation or respect”</a:t>
            </a:r>
            <a:endParaRPr lang="en-US" dirty="0">
              <a:solidFill>
                <a:schemeClr val="bg1"/>
              </a:solidFill>
            </a:endParaRPr>
          </a:p>
        </p:txBody>
      </p:sp>
      <p:sp>
        <p:nvSpPr>
          <p:cNvPr id="21" name="Rectangle 20">
            <a:extLst>
              <a:ext uri="{FF2B5EF4-FFF2-40B4-BE49-F238E27FC236}">
                <a16:creationId xmlns:a16="http://schemas.microsoft.com/office/drawing/2014/main" id="{1CBACD05-8721-D324-85A8-3364CE2F4B36}"/>
              </a:ext>
            </a:extLst>
          </p:cNvPr>
          <p:cNvSpPr/>
          <p:nvPr/>
        </p:nvSpPr>
        <p:spPr>
          <a:xfrm>
            <a:off x="7567079" y="3067697"/>
            <a:ext cx="3227295" cy="1140001"/>
          </a:xfrm>
          <a:prstGeom prst="rect">
            <a:avLst/>
          </a:prstGeom>
          <a:solidFill>
            <a:srgbClr val="12545E"/>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28FAA937-8E4F-A685-BEDB-F821F66D8841}"/>
              </a:ext>
            </a:extLst>
          </p:cNvPr>
          <p:cNvSpPr txBox="1"/>
          <p:nvPr/>
        </p:nvSpPr>
        <p:spPr>
          <a:xfrm>
            <a:off x="7831971" y="3176928"/>
            <a:ext cx="2697509" cy="923330"/>
          </a:xfrm>
          <a:prstGeom prst="rect">
            <a:avLst/>
          </a:prstGeom>
          <a:noFill/>
        </p:spPr>
        <p:txBody>
          <a:bodyPr wrap="square">
            <a:spAutoFit/>
          </a:bodyPr>
          <a:lstStyle/>
          <a:p>
            <a:pPr algn="ctr"/>
            <a:r>
              <a:rPr lang="en-US" b="1" dirty="0">
                <a:solidFill>
                  <a:schemeClr val="bg1"/>
                </a:solidFill>
              </a:rPr>
              <a:t>Zero communication and no one treated equally</a:t>
            </a:r>
          </a:p>
        </p:txBody>
      </p:sp>
      <p:sp>
        <p:nvSpPr>
          <p:cNvPr id="25" name="Rectangle 24">
            <a:extLst>
              <a:ext uri="{FF2B5EF4-FFF2-40B4-BE49-F238E27FC236}">
                <a16:creationId xmlns:a16="http://schemas.microsoft.com/office/drawing/2014/main" id="{644A846B-70AC-1BB9-38E3-6F788423B3BE}"/>
              </a:ext>
            </a:extLst>
          </p:cNvPr>
          <p:cNvSpPr/>
          <p:nvPr/>
        </p:nvSpPr>
        <p:spPr>
          <a:xfrm>
            <a:off x="582705" y="4346147"/>
            <a:ext cx="3227295" cy="1956041"/>
          </a:xfrm>
          <a:prstGeom prst="rect">
            <a:avLst/>
          </a:prstGeom>
          <a:solidFill>
            <a:srgbClr val="12545E"/>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4534D49E-4C4A-4432-8045-1871E8EBEF0A}"/>
              </a:ext>
            </a:extLst>
          </p:cNvPr>
          <p:cNvSpPr txBox="1"/>
          <p:nvPr/>
        </p:nvSpPr>
        <p:spPr>
          <a:xfrm>
            <a:off x="847597" y="4592981"/>
            <a:ext cx="2697509" cy="1477328"/>
          </a:xfrm>
          <a:prstGeom prst="rect">
            <a:avLst/>
          </a:prstGeom>
          <a:noFill/>
        </p:spPr>
        <p:txBody>
          <a:bodyPr wrap="square">
            <a:spAutoFit/>
          </a:bodyPr>
          <a:lstStyle/>
          <a:p>
            <a:pPr algn="ctr"/>
            <a:r>
              <a:rPr lang="en-US" b="1" dirty="0">
                <a:solidFill>
                  <a:schemeClr val="bg1"/>
                </a:solidFill>
              </a:rPr>
              <a:t>"Trying to move up with this company is hard so that’s why I decided to look for a better opportunities"</a:t>
            </a:r>
            <a:endParaRPr lang="en-US" dirty="0">
              <a:solidFill>
                <a:schemeClr val="bg1"/>
              </a:solidFill>
            </a:endParaRPr>
          </a:p>
        </p:txBody>
      </p:sp>
      <p:sp>
        <p:nvSpPr>
          <p:cNvPr id="29" name="Rectangle 28">
            <a:extLst>
              <a:ext uri="{FF2B5EF4-FFF2-40B4-BE49-F238E27FC236}">
                <a16:creationId xmlns:a16="http://schemas.microsoft.com/office/drawing/2014/main" id="{0172FB98-CE45-50E7-B996-7B3EC4F98C30}"/>
              </a:ext>
            </a:extLst>
          </p:cNvPr>
          <p:cNvSpPr/>
          <p:nvPr/>
        </p:nvSpPr>
        <p:spPr>
          <a:xfrm>
            <a:off x="4074892" y="4346147"/>
            <a:ext cx="5221508" cy="1956041"/>
          </a:xfrm>
          <a:prstGeom prst="rect">
            <a:avLst/>
          </a:prstGeom>
          <a:solidFill>
            <a:srgbClr val="12545E"/>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01F4679B-77C2-EBF5-364C-6C877F082D3F}"/>
              </a:ext>
            </a:extLst>
          </p:cNvPr>
          <p:cNvSpPr txBox="1"/>
          <p:nvPr/>
        </p:nvSpPr>
        <p:spPr>
          <a:xfrm>
            <a:off x="4339784" y="4592981"/>
            <a:ext cx="4642851" cy="1477328"/>
          </a:xfrm>
          <a:prstGeom prst="rect">
            <a:avLst/>
          </a:prstGeom>
          <a:noFill/>
        </p:spPr>
        <p:txBody>
          <a:bodyPr wrap="square">
            <a:spAutoFit/>
          </a:bodyPr>
          <a:lstStyle/>
          <a:p>
            <a:pPr algn="ctr"/>
            <a:r>
              <a:rPr lang="en-US" b="1" dirty="0">
                <a:solidFill>
                  <a:schemeClr val="bg1"/>
                </a:solidFill>
              </a:rPr>
              <a:t>"I never did receive direct reports or evals to help with direction… my position required time to be trained, clarity, teaching and feedback but I didn’t experience that."</a:t>
            </a:r>
            <a:endParaRPr lang="en-US" dirty="0">
              <a:solidFill>
                <a:schemeClr val="bg1"/>
              </a:solidFill>
            </a:endParaRPr>
          </a:p>
        </p:txBody>
      </p:sp>
    </p:spTree>
    <p:extLst>
      <p:ext uri="{BB962C8B-B14F-4D97-AF65-F5344CB8AC3E}">
        <p14:creationId xmlns:p14="http://schemas.microsoft.com/office/powerpoint/2010/main" val="26923727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D82F1-1F85-08A1-4727-5208F47622D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CBB06D4-06FF-0257-8A39-F42E096F964A}"/>
              </a:ext>
            </a:extLst>
          </p:cNvPr>
          <p:cNvSpPr/>
          <p:nvPr/>
        </p:nvSpPr>
        <p:spPr>
          <a:xfrm>
            <a:off x="0" y="0"/>
            <a:ext cx="12192000" cy="5607424"/>
          </a:xfrm>
          <a:prstGeom prst="rect">
            <a:avLst/>
          </a:prstGeom>
          <a:solidFill>
            <a:srgbClr val="E8A7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8F327355-FAB3-93E6-C644-9DE915117F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0E108F71-C757-B975-2615-52B9147A16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65B45194-CC8A-0EF6-7273-12B8709A0391}"/>
              </a:ext>
            </a:extLst>
          </p:cNvPr>
          <p:cNvSpPr txBox="1"/>
          <p:nvPr/>
        </p:nvSpPr>
        <p:spPr>
          <a:xfrm>
            <a:off x="521860" y="581226"/>
            <a:ext cx="11148277" cy="2431435"/>
          </a:xfrm>
          <a:prstGeom prst="rect">
            <a:avLst/>
          </a:prstGeom>
          <a:noFill/>
        </p:spPr>
        <p:txBody>
          <a:bodyPr wrap="square" rtlCol="0">
            <a:spAutoFit/>
          </a:bodyPr>
          <a:lstStyle/>
          <a:p>
            <a:pPr algn="ctr"/>
            <a:r>
              <a:rPr lang="en-US" sz="4400" b="1" dirty="0">
                <a:solidFill>
                  <a:schemeClr val="bg1"/>
                </a:solidFill>
                <a:highlight>
                  <a:srgbClr val="12545E"/>
                </a:highlight>
              </a:rPr>
              <a:t>STATE OF CULTURE:</a:t>
            </a:r>
          </a:p>
          <a:p>
            <a:pPr algn="ctr"/>
            <a:r>
              <a:rPr lang="en-US" sz="4400" b="1" dirty="0">
                <a:solidFill>
                  <a:schemeClr val="bg1"/>
                </a:solidFill>
              </a:rPr>
              <a:t>What words do you think best describe Aspire of WNY’s current culture?</a:t>
            </a:r>
          </a:p>
          <a:p>
            <a:pPr algn="ctr"/>
            <a:r>
              <a:rPr lang="en-US" sz="2000" b="1" dirty="0">
                <a:solidFill>
                  <a:schemeClr val="bg1"/>
                </a:solidFill>
                <a:highlight>
                  <a:srgbClr val="12545E"/>
                </a:highlight>
              </a:rPr>
              <a:t>Scan the QR Code to Take the Poll</a:t>
            </a:r>
          </a:p>
        </p:txBody>
      </p:sp>
      <p:sp>
        <p:nvSpPr>
          <p:cNvPr id="3" name="Slide Number Placeholder 1">
            <a:extLst>
              <a:ext uri="{FF2B5EF4-FFF2-40B4-BE49-F238E27FC236}">
                <a16:creationId xmlns:a16="http://schemas.microsoft.com/office/drawing/2014/main" id="{B6A4AA2D-E7FC-3C45-1181-4F95848D0A4C}"/>
              </a:ext>
            </a:extLst>
          </p:cNvPr>
          <p:cNvSpPr txBox="1">
            <a:spLocks/>
          </p:cNvSpPr>
          <p:nvPr/>
        </p:nvSpPr>
        <p:spPr>
          <a:xfrm>
            <a:off x="4724399" y="622961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C7F101B-8202-447B-9D79-CF2894823DE8}" type="slidenum">
              <a:rPr lang="en-US" smtClean="0"/>
              <a:pPr algn="ctr"/>
              <a:t>89</a:t>
            </a:fld>
            <a:endParaRPr lang="en-US" dirty="0"/>
          </a:p>
        </p:txBody>
      </p:sp>
      <p:pic>
        <p:nvPicPr>
          <p:cNvPr id="8" name="Picture 7">
            <a:extLst>
              <a:ext uri="{FF2B5EF4-FFF2-40B4-BE49-F238E27FC236}">
                <a16:creationId xmlns:a16="http://schemas.microsoft.com/office/drawing/2014/main" id="{3726DF6B-A50A-F3BD-36AA-7B793B895F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2906" y="3411589"/>
            <a:ext cx="3326188" cy="3326188"/>
          </a:xfrm>
          <a:prstGeom prst="rect">
            <a:avLst/>
          </a:prstGeom>
        </p:spPr>
      </p:pic>
    </p:spTree>
    <p:extLst>
      <p:ext uri="{BB962C8B-B14F-4D97-AF65-F5344CB8AC3E}">
        <p14:creationId xmlns:p14="http://schemas.microsoft.com/office/powerpoint/2010/main" val="4216295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E9D49-E088-45F8-66E7-EA94F9B9026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7AACD79-309B-F6F9-FF07-FAFC47AD2DBE}"/>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7BB132-CD5B-CDB0-19CC-E68AD6F341FE}"/>
              </a:ext>
            </a:extLst>
          </p:cNvPr>
          <p:cNvSpPr>
            <a:spLocks noGrp="1"/>
          </p:cNvSpPr>
          <p:nvPr>
            <p:ph type="title"/>
          </p:nvPr>
        </p:nvSpPr>
        <p:spPr/>
        <p:txBody>
          <a:bodyPr/>
          <a:lstStyle/>
          <a:p>
            <a:pPr algn="ctr"/>
            <a:r>
              <a:rPr lang="en-US" b="1" dirty="0">
                <a:solidFill>
                  <a:schemeClr val="bg1"/>
                </a:solidFill>
              </a:rPr>
              <a:t>TRIVIA QUESTION #2: Multiple Choice</a:t>
            </a:r>
          </a:p>
        </p:txBody>
      </p:sp>
      <p:sp>
        <p:nvSpPr>
          <p:cNvPr id="3" name="Content Placeholder 2">
            <a:extLst>
              <a:ext uri="{FF2B5EF4-FFF2-40B4-BE49-F238E27FC236}">
                <a16:creationId xmlns:a16="http://schemas.microsoft.com/office/drawing/2014/main" id="{AD81168A-C479-5F84-A66B-EF126637DA95}"/>
              </a:ext>
            </a:extLst>
          </p:cNvPr>
          <p:cNvSpPr>
            <a:spLocks noGrp="1"/>
          </p:cNvSpPr>
          <p:nvPr>
            <p:ph idx="1"/>
          </p:nvPr>
        </p:nvSpPr>
        <p:spPr>
          <a:xfrm>
            <a:off x="838200" y="2055812"/>
            <a:ext cx="10515600" cy="2944813"/>
          </a:xfrm>
        </p:spPr>
        <p:txBody>
          <a:bodyPr>
            <a:noAutofit/>
          </a:bodyPr>
          <a:lstStyle/>
          <a:p>
            <a:pPr marL="0" indent="0">
              <a:buNone/>
            </a:pPr>
            <a:r>
              <a:rPr lang="en-US" sz="2400" b="1" dirty="0"/>
              <a:t>What year was Aspire of WNY (formerly United Cerebral Palsy Association of WNY) formed?</a:t>
            </a:r>
          </a:p>
          <a:p>
            <a:pPr marL="0" indent="0">
              <a:buNone/>
            </a:pPr>
            <a:endParaRPr lang="en-US" sz="2400" dirty="0"/>
          </a:p>
          <a:p>
            <a:pPr marL="457200" indent="-457200">
              <a:buFont typeface="+mj-lt"/>
              <a:buAutoNum type="alphaUcPeriod"/>
            </a:pPr>
            <a:r>
              <a:rPr lang="en-US" sz="2400" dirty="0"/>
              <a:t>1942</a:t>
            </a:r>
          </a:p>
          <a:p>
            <a:pPr marL="457200" indent="-457200">
              <a:buFont typeface="+mj-lt"/>
              <a:buAutoNum type="alphaUcPeriod"/>
            </a:pPr>
            <a:r>
              <a:rPr lang="en-US" sz="2400" dirty="0"/>
              <a:t>1945</a:t>
            </a:r>
          </a:p>
          <a:p>
            <a:pPr marL="457200" indent="-457200">
              <a:buFont typeface="+mj-lt"/>
              <a:buAutoNum type="alphaUcPeriod"/>
            </a:pPr>
            <a:r>
              <a:rPr lang="en-US" sz="2400" dirty="0"/>
              <a:t>1947</a:t>
            </a:r>
          </a:p>
        </p:txBody>
      </p:sp>
      <p:pic>
        <p:nvPicPr>
          <p:cNvPr id="5" name="Picture 4" descr="A yellow and blue logo&#10;&#10;Description automatically generated">
            <a:extLst>
              <a:ext uri="{FF2B5EF4-FFF2-40B4-BE49-F238E27FC236}">
                <a16:creationId xmlns:a16="http://schemas.microsoft.com/office/drawing/2014/main" id="{4B99F592-E8E6-394A-1622-78FBB2EDDA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31675199-D5B8-1099-60F4-A68C0EF977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7ED2F3B7-721B-3A80-897B-CD82A5094116}"/>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9</a:t>
            </a:fld>
            <a:endParaRPr lang="en-US" dirty="0"/>
          </a:p>
        </p:txBody>
      </p:sp>
    </p:spTree>
    <p:extLst>
      <p:ext uri="{BB962C8B-B14F-4D97-AF65-F5344CB8AC3E}">
        <p14:creationId xmlns:p14="http://schemas.microsoft.com/office/powerpoint/2010/main" val="14209431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D7F36-53DE-9D2F-46BF-69B104A4294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53D5A03-66AB-0CFD-231A-82E143AC7199}"/>
              </a:ext>
            </a:extLst>
          </p:cNvPr>
          <p:cNvSpPr/>
          <p:nvPr/>
        </p:nvSpPr>
        <p:spPr>
          <a:xfrm>
            <a:off x="0" y="0"/>
            <a:ext cx="12192000" cy="5607424"/>
          </a:xfrm>
          <a:prstGeom prst="rect">
            <a:avLst/>
          </a:prstGeom>
          <a:solidFill>
            <a:srgbClr val="E8A7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9C257AF1-6FA1-90F9-D50F-E0305B8E23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8ED84D23-24A6-E74B-F005-4C843F604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A776F4D0-8730-3C61-51AE-AD679107FC08}"/>
              </a:ext>
            </a:extLst>
          </p:cNvPr>
          <p:cNvSpPr txBox="1"/>
          <p:nvPr/>
        </p:nvSpPr>
        <p:spPr>
          <a:xfrm>
            <a:off x="521860" y="2571391"/>
            <a:ext cx="11148277" cy="769441"/>
          </a:xfrm>
          <a:prstGeom prst="rect">
            <a:avLst/>
          </a:prstGeom>
          <a:noFill/>
        </p:spPr>
        <p:txBody>
          <a:bodyPr wrap="square" rtlCol="0">
            <a:spAutoFit/>
          </a:bodyPr>
          <a:lstStyle/>
          <a:p>
            <a:pPr algn="ctr"/>
            <a:r>
              <a:rPr lang="en-US" sz="4400" b="1" dirty="0">
                <a:solidFill>
                  <a:schemeClr val="bg1"/>
                </a:solidFill>
              </a:rPr>
              <a:t>REVIEW RESULTS &amp; DISCUSS</a:t>
            </a:r>
            <a:endParaRPr lang="en-US" sz="2000" b="1" dirty="0">
              <a:solidFill>
                <a:schemeClr val="bg1"/>
              </a:solidFill>
            </a:endParaRPr>
          </a:p>
        </p:txBody>
      </p:sp>
      <p:sp>
        <p:nvSpPr>
          <p:cNvPr id="3" name="Slide Number Placeholder 1">
            <a:extLst>
              <a:ext uri="{FF2B5EF4-FFF2-40B4-BE49-F238E27FC236}">
                <a16:creationId xmlns:a16="http://schemas.microsoft.com/office/drawing/2014/main" id="{205DED1C-C8A3-225B-12B6-9E6CC2115C19}"/>
              </a:ext>
            </a:extLst>
          </p:cNvPr>
          <p:cNvSpPr txBox="1">
            <a:spLocks/>
          </p:cNvSpPr>
          <p:nvPr/>
        </p:nvSpPr>
        <p:spPr>
          <a:xfrm>
            <a:off x="4724399" y="622961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C7F101B-8202-447B-9D79-CF2894823DE8}" type="slidenum">
              <a:rPr lang="en-US" smtClean="0"/>
              <a:pPr algn="ctr"/>
              <a:t>90</a:t>
            </a:fld>
            <a:endParaRPr lang="en-US" dirty="0"/>
          </a:p>
        </p:txBody>
      </p:sp>
    </p:spTree>
    <p:extLst>
      <p:ext uri="{BB962C8B-B14F-4D97-AF65-F5344CB8AC3E}">
        <p14:creationId xmlns:p14="http://schemas.microsoft.com/office/powerpoint/2010/main" val="38887188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9F670-5354-C1F6-4C49-E04D680846B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BF590F2-9BA0-9698-B233-6448B95BAD69}"/>
              </a:ext>
            </a:extLst>
          </p:cNvPr>
          <p:cNvSpPr/>
          <p:nvPr/>
        </p:nvSpPr>
        <p:spPr>
          <a:xfrm>
            <a:off x="0" y="0"/>
            <a:ext cx="12192000" cy="5607424"/>
          </a:xfrm>
          <a:prstGeom prst="rect">
            <a:avLst/>
          </a:prstGeom>
          <a:solidFill>
            <a:srgbClr val="E8A7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D91399F0-6ACD-DF0F-92EE-913E63783F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967BA265-1407-21C1-5D4F-D38B9D4EA8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CC1E9B3F-669B-5CB7-C451-507A9FEA8B04}"/>
              </a:ext>
            </a:extLst>
          </p:cNvPr>
          <p:cNvSpPr txBox="1"/>
          <p:nvPr/>
        </p:nvSpPr>
        <p:spPr>
          <a:xfrm>
            <a:off x="0" y="581226"/>
            <a:ext cx="12192000" cy="2431435"/>
          </a:xfrm>
          <a:prstGeom prst="rect">
            <a:avLst/>
          </a:prstGeom>
          <a:noFill/>
        </p:spPr>
        <p:txBody>
          <a:bodyPr wrap="square" rtlCol="0">
            <a:spAutoFit/>
          </a:bodyPr>
          <a:lstStyle/>
          <a:p>
            <a:pPr algn="ctr"/>
            <a:r>
              <a:rPr lang="en-US" sz="4400" b="1" dirty="0">
                <a:solidFill>
                  <a:schemeClr val="bg1"/>
                </a:solidFill>
                <a:highlight>
                  <a:srgbClr val="12545E"/>
                </a:highlight>
              </a:rPr>
              <a:t>FUTURE OF CULTURE:</a:t>
            </a:r>
          </a:p>
          <a:p>
            <a:pPr algn="ctr"/>
            <a:r>
              <a:rPr lang="en-US" sz="4400" b="1" dirty="0">
                <a:solidFill>
                  <a:schemeClr val="bg1"/>
                </a:solidFill>
              </a:rPr>
              <a:t>What words do you think best describe where we want Aspire of WNY’s culture to go?</a:t>
            </a:r>
          </a:p>
          <a:p>
            <a:pPr algn="ctr"/>
            <a:r>
              <a:rPr lang="en-US" sz="2000" b="1" dirty="0">
                <a:solidFill>
                  <a:schemeClr val="bg1"/>
                </a:solidFill>
                <a:highlight>
                  <a:srgbClr val="12545E"/>
                </a:highlight>
              </a:rPr>
              <a:t>Scan the QR Code to Take the Poll</a:t>
            </a:r>
          </a:p>
        </p:txBody>
      </p:sp>
      <p:sp>
        <p:nvSpPr>
          <p:cNvPr id="3" name="Slide Number Placeholder 1">
            <a:extLst>
              <a:ext uri="{FF2B5EF4-FFF2-40B4-BE49-F238E27FC236}">
                <a16:creationId xmlns:a16="http://schemas.microsoft.com/office/drawing/2014/main" id="{ABAC15CE-4F51-B020-9264-F0B3C3729D0A}"/>
              </a:ext>
            </a:extLst>
          </p:cNvPr>
          <p:cNvSpPr txBox="1">
            <a:spLocks/>
          </p:cNvSpPr>
          <p:nvPr/>
        </p:nvSpPr>
        <p:spPr>
          <a:xfrm>
            <a:off x="4724399" y="622961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C7F101B-8202-447B-9D79-CF2894823DE8}" type="slidenum">
              <a:rPr lang="en-US" smtClean="0"/>
              <a:pPr algn="ctr"/>
              <a:t>91</a:t>
            </a:fld>
            <a:endParaRPr lang="en-US" dirty="0"/>
          </a:p>
        </p:txBody>
      </p:sp>
      <p:pic>
        <p:nvPicPr>
          <p:cNvPr id="9" name="Picture 8">
            <a:extLst>
              <a:ext uri="{FF2B5EF4-FFF2-40B4-BE49-F238E27FC236}">
                <a16:creationId xmlns:a16="http://schemas.microsoft.com/office/drawing/2014/main" id="{DF79C6AF-C195-2A8C-17E0-BF9C9E70C6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9021" y="3543820"/>
            <a:ext cx="3193957" cy="3193957"/>
          </a:xfrm>
          <a:prstGeom prst="rect">
            <a:avLst/>
          </a:prstGeom>
        </p:spPr>
      </p:pic>
    </p:spTree>
    <p:extLst>
      <p:ext uri="{BB962C8B-B14F-4D97-AF65-F5344CB8AC3E}">
        <p14:creationId xmlns:p14="http://schemas.microsoft.com/office/powerpoint/2010/main" val="21845032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6CD70-03B6-4F29-F0D4-95A8941437B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4915E8E-2F35-6665-6FF5-5609686BD16C}"/>
              </a:ext>
            </a:extLst>
          </p:cNvPr>
          <p:cNvSpPr/>
          <p:nvPr/>
        </p:nvSpPr>
        <p:spPr>
          <a:xfrm>
            <a:off x="0" y="0"/>
            <a:ext cx="12192000" cy="5607424"/>
          </a:xfrm>
          <a:prstGeom prst="rect">
            <a:avLst/>
          </a:prstGeom>
          <a:solidFill>
            <a:srgbClr val="E8A7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6E87DDA1-2565-A521-60F8-673D28B91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63BEB071-B053-F4EF-B246-E51B567B9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32C0A133-52DD-07F4-C656-68D5705CD955}"/>
              </a:ext>
            </a:extLst>
          </p:cNvPr>
          <p:cNvSpPr txBox="1"/>
          <p:nvPr/>
        </p:nvSpPr>
        <p:spPr>
          <a:xfrm>
            <a:off x="521860" y="2571391"/>
            <a:ext cx="11148277" cy="769441"/>
          </a:xfrm>
          <a:prstGeom prst="rect">
            <a:avLst/>
          </a:prstGeom>
          <a:noFill/>
        </p:spPr>
        <p:txBody>
          <a:bodyPr wrap="square" rtlCol="0">
            <a:spAutoFit/>
          </a:bodyPr>
          <a:lstStyle/>
          <a:p>
            <a:pPr algn="ctr"/>
            <a:r>
              <a:rPr lang="en-US" sz="4400" b="1" dirty="0">
                <a:solidFill>
                  <a:schemeClr val="bg1"/>
                </a:solidFill>
              </a:rPr>
              <a:t>REVIEW RESULTS &amp; DISCUSS</a:t>
            </a:r>
            <a:endParaRPr lang="en-US" sz="2000" b="1" dirty="0">
              <a:solidFill>
                <a:schemeClr val="bg1"/>
              </a:solidFill>
            </a:endParaRPr>
          </a:p>
        </p:txBody>
      </p:sp>
      <p:sp>
        <p:nvSpPr>
          <p:cNvPr id="3" name="Slide Number Placeholder 1">
            <a:extLst>
              <a:ext uri="{FF2B5EF4-FFF2-40B4-BE49-F238E27FC236}">
                <a16:creationId xmlns:a16="http://schemas.microsoft.com/office/drawing/2014/main" id="{A6270D06-967E-93F8-B490-FA9AF015DCBE}"/>
              </a:ext>
            </a:extLst>
          </p:cNvPr>
          <p:cNvSpPr txBox="1">
            <a:spLocks/>
          </p:cNvSpPr>
          <p:nvPr/>
        </p:nvSpPr>
        <p:spPr>
          <a:xfrm>
            <a:off x="4724399" y="622961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C7F101B-8202-447B-9D79-CF2894823DE8}" type="slidenum">
              <a:rPr lang="en-US" smtClean="0"/>
              <a:pPr algn="ctr"/>
              <a:t>92</a:t>
            </a:fld>
            <a:endParaRPr lang="en-US" dirty="0"/>
          </a:p>
        </p:txBody>
      </p:sp>
    </p:spTree>
    <p:extLst>
      <p:ext uri="{BB962C8B-B14F-4D97-AF65-F5344CB8AC3E}">
        <p14:creationId xmlns:p14="http://schemas.microsoft.com/office/powerpoint/2010/main" val="192655923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75149-C45B-4C9F-4C18-EB6AE6F492E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C9C8FBC-9524-37D6-3506-B6D700D8979D}"/>
              </a:ext>
            </a:extLst>
          </p:cNvPr>
          <p:cNvSpPr/>
          <p:nvPr/>
        </p:nvSpPr>
        <p:spPr>
          <a:xfrm>
            <a:off x="0" y="0"/>
            <a:ext cx="12192000" cy="5607424"/>
          </a:xfrm>
          <a:prstGeom prst="rect">
            <a:avLst/>
          </a:prstGeom>
          <a:solidFill>
            <a:srgbClr val="E8A7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0BE89846-93C4-F805-80C7-29761645F3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A4A6FDD4-9EAC-80EC-2853-53A61FBC58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F694EF92-301C-476F-73DB-15E68824825C}"/>
              </a:ext>
            </a:extLst>
          </p:cNvPr>
          <p:cNvSpPr txBox="1"/>
          <p:nvPr/>
        </p:nvSpPr>
        <p:spPr>
          <a:xfrm>
            <a:off x="0" y="581226"/>
            <a:ext cx="12192000" cy="2431435"/>
          </a:xfrm>
          <a:prstGeom prst="rect">
            <a:avLst/>
          </a:prstGeom>
          <a:noFill/>
        </p:spPr>
        <p:txBody>
          <a:bodyPr wrap="square" rtlCol="0">
            <a:spAutoFit/>
          </a:bodyPr>
          <a:lstStyle/>
          <a:p>
            <a:pPr algn="ctr"/>
            <a:r>
              <a:rPr lang="en-US" sz="4400" b="1" dirty="0">
                <a:solidFill>
                  <a:schemeClr val="bg1"/>
                </a:solidFill>
                <a:highlight>
                  <a:srgbClr val="12545E"/>
                </a:highlight>
              </a:rPr>
              <a:t>The How:</a:t>
            </a:r>
          </a:p>
          <a:p>
            <a:pPr algn="ctr"/>
            <a:r>
              <a:rPr lang="en-US" sz="4400" b="1" dirty="0">
                <a:solidFill>
                  <a:schemeClr val="bg1"/>
                </a:solidFill>
              </a:rPr>
              <a:t>How will we begin to achieve our </a:t>
            </a:r>
            <a:br>
              <a:rPr lang="en-US" sz="4400" b="1" dirty="0">
                <a:solidFill>
                  <a:schemeClr val="bg1"/>
                </a:solidFill>
              </a:rPr>
            </a:br>
            <a:r>
              <a:rPr lang="en-US" sz="4400" b="1" dirty="0">
                <a:solidFill>
                  <a:schemeClr val="bg1"/>
                </a:solidFill>
              </a:rPr>
              <a:t>new collective culture?</a:t>
            </a:r>
          </a:p>
          <a:p>
            <a:pPr algn="ctr"/>
            <a:r>
              <a:rPr lang="en-US" sz="2000" b="1" dirty="0">
                <a:solidFill>
                  <a:schemeClr val="bg1"/>
                </a:solidFill>
                <a:highlight>
                  <a:srgbClr val="12545E"/>
                </a:highlight>
              </a:rPr>
              <a:t>Scan the QR Code to Take the Poll</a:t>
            </a:r>
          </a:p>
        </p:txBody>
      </p:sp>
      <p:sp>
        <p:nvSpPr>
          <p:cNvPr id="3" name="Slide Number Placeholder 1">
            <a:extLst>
              <a:ext uri="{FF2B5EF4-FFF2-40B4-BE49-F238E27FC236}">
                <a16:creationId xmlns:a16="http://schemas.microsoft.com/office/drawing/2014/main" id="{833D52F7-94B8-BA4B-3C34-3E8D2AFCFF17}"/>
              </a:ext>
            </a:extLst>
          </p:cNvPr>
          <p:cNvSpPr txBox="1">
            <a:spLocks/>
          </p:cNvSpPr>
          <p:nvPr/>
        </p:nvSpPr>
        <p:spPr>
          <a:xfrm>
            <a:off x="4724399" y="622961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C7F101B-8202-447B-9D79-CF2894823DE8}" type="slidenum">
              <a:rPr lang="en-US" smtClean="0"/>
              <a:pPr algn="ctr"/>
              <a:t>93</a:t>
            </a:fld>
            <a:endParaRPr lang="en-US" dirty="0"/>
          </a:p>
        </p:txBody>
      </p:sp>
      <p:pic>
        <p:nvPicPr>
          <p:cNvPr id="8" name="Picture 7">
            <a:extLst>
              <a:ext uri="{FF2B5EF4-FFF2-40B4-BE49-F238E27FC236}">
                <a16:creationId xmlns:a16="http://schemas.microsoft.com/office/drawing/2014/main" id="{E2C18A10-DCDD-14DF-A228-BCEFBBA7DE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2766" y="3429000"/>
            <a:ext cx="3326466" cy="3326466"/>
          </a:xfrm>
          <a:prstGeom prst="rect">
            <a:avLst/>
          </a:prstGeom>
        </p:spPr>
      </p:pic>
    </p:spTree>
    <p:extLst>
      <p:ext uri="{BB962C8B-B14F-4D97-AF65-F5344CB8AC3E}">
        <p14:creationId xmlns:p14="http://schemas.microsoft.com/office/powerpoint/2010/main" val="25878842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DC7D1-23AB-97E5-625C-D262B199CAA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92E0303-325B-74E8-B54F-5CE373D64B58}"/>
              </a:ext>
            </a:extLst>
          </p:cNvPr>
          <p:cNvSpPr/>
          <p:nvPr/>
        </p:nvSpPr>
        <p:spPr>
          <a:xfrm>
            <a:off x="0" y="0"/>
            <a:ext cx="12192000" cy="5607424"/>
          </a:xfrm>
          <a:prstGeom prst="rect">
            <a:avLst/>
          </a:prstGeom>
          <a:solidFill>
            <a:srgbClr val="E8A7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6BEF9B25-22A3-B0CD-E034-B3C36C837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410A808A-6405-A1ED-4784-E3348756DD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11B277B8-529A-8CE2-8746-9457273BDDDD}"/>
              </a:ext>
            </a:extLst>
          </p:cNvPr>
          <p:cNvSpPr txBox="1"/>
          <p:nvPr/>
        </p:nvSpPr>
        <p:spPr>
          <a:xfrm>
            <a:off x="521860" y="2571391"/>
            <a:ext cx="11148277" cy="769441"/>
          </a:xfrm>
          <a:prstGeom prst="rect">
            <a:avLst/>
          </a:prstGeom>
          <a:noFill/>
        </p:spPr>
        <p:txBody>
          <a:bodyPr wrap="square" rtlCol="0">
            <a:spAutoFit/>
          </a:bodyPr>
          <a:lstStyle/>
          <a:p>
            <a:pPr algn="ctr"/>
            <a:r>
              <a:rPr lang="en-US" sz="4400" b="1" dirty="0">
                <a:solidFill>
                  <a:schemeClr val="bg1"/>
                </a:solidFill>
              </a:rPr>
              <a:t>REVIEW RESULTS &amp; DISCUSS</a:t>
            </a:r>
            <a:endParaRPr lang="en-US" sz="2000" b="1" dirty="0">
              <a:solidFill>
                <a:schemeClr val="bg1"/>
              </a:solidFill>
            </a:endParaRPr>
          </a:p>
        </p:txBody>
      </p:sp>
      <p:sp>
        <p:nvSpPr>
          <p:cNvPr id="3" name="Slide Number Placeholder 1">
            <a:extLst>
              <a:ext uri="{FF2B5EF4-FFF2-40B4-BE49-F238E27FC236}">
                <a16:creationId xmlns:a16="http://schemas.microsoft.com/office/drawing/2014/main" id="{2D33B8ED-EBE3-C7E7-16AC-5FCF2BA9731F}"/>
              </a:ext>
            </a:extLst>
          </p:cNvPr>
          <p:cNvSpPr txBox="1">
            <a:spLocks/>
          </p:cNvSpPr>
          <p:nvPr/>
        </p:nvSpPr>
        <p:spPr>
          <a:xfrm>
            <a:off x="4724399" y="622961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C7F101B-8202-447B-9D79-CF2894823DE8}" type="slidenum">
              <a:rPr lang="en-US" smtClean="0"/>
              <a:pPr algn="ctr"/>
              <a:t>94</a:t>
            </a:fld>
            <a:endParaRPr lang="en-US" dirty="0"/>
          </a:p>
        </p:txBody>
      </p:sp>
    </p:spTree>
    <p:extLst>
      <p:ext uri="{BB962C8B-B14F-4D97-AF65-F5344CB8AC3E}">
        <p14:creationId xmlns:p14="http://schemas.microsoft.com/office/powerpoint/2010/main" val="162560724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FB171-DBA8-9B33-762C-AA53E3358C4E}"/>
            </a:ext>
          </a:extLst>
        </p:cNvPr>
        <p:cNvGrpSpPr/>
        <p:nvPr/>
      </p:nvGrpSpPr>
      <p:grpSpPr>
        <a:xfrm>
          <a:off x="0" y="0"/>
          <a:ext cx="0" cy="0"/>
          <a:chOff x="0" y="0"/>
          <a:chExt cx="0" cy="0"/>
        </a:xfrm>
      </p:grpSpPr>
      <p:pic>
        <p:nvPicPr>
          <p:cNvPr id="2" name="Online Media 1" title="Driving Results at Work - Results Pyramid">
            <a:hlinkClick r:id="" action="ppaction://media"/>
            <a:extLst>
              <a:ext uri="{FF2B5EF4-FFF2-40B4-BE49-F238E27FC236}">
                <a16:creationId xmlns:a16="http://schemas.microsoft.com/office/drawing/2014/main" id="{7B4234F7-6B72-A171-91A4-51A73483C6A2}"/>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381897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AC41B-36D5-0EFD-097F-BF48D6B1033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C03DE4-84E0-848B-BBB6-5CBD1CC0113F}"/>
              </a:ext>
            </a:extLst>
          </p:cNvPr>
          <p:cNvSpPr/>
          <p:nvPr/>
        </p:nvSpPr>
        <p:spPr>
          <a:xfrm>
            <a:off x="0" y="0"/>
            <a:ext cx="12192000" cy="1690688"/>
          </a:xfrm>
          <a:prstGeom prst="rect">
            <a:avLst/>
          </a:prstGeom>
          <a:solidFill>
            <a:srgbClr val="125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98B5A2-C01C-858B-023B-D151A9CB2992}"/>
              </a:ext>
            </a:extLst>
          </p:cNvPr>
          <p:cNvSpPr>
            <a:spLocks noGrp="1"/>
          </p:cNvSpPr>
          <p:nvPr>
            <p:ph type="title"/>
          </p:nvPr>
        </p:nvSpPr>
        <p:spPr/>
        <p:txBody>
          <a:bodyPr/>
          <a:lstStyle/>
          <a:p>
            <a:pPr algn="ctr"/>
            <a:r>
              <a:rPr lang="en-US" b="1" dirty="0">
                <a:solidFill>
                  <a:schemeClr val="bg1"/>
                </a:solidFill>
              </a:rPr>
              <a:t>Culture into Action: Pyramid + Formula</a:t>
            </a:r>
          </a:p>
        </p:txBody>
      </p:sp>
      <p:pic>
        <p:nvPicPr>
          <p:cNvPr id="5" name="Picture 4" descr="A yellow and blue logo&#10;&#10;Description automatically generated">
            <a:extLst>
              <a:ext uri="{FF2B5EF4-FFF2-40B4-BE49-F238E27FC236}">
                <a16:creationId xmlns:a16="http://schemas.microsoft.com/office/drawing/2014/main" id="{D0F8D304-ED83-8278-2576-49A7A954E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2AD33D8C-3FD1-B6E9-C6CF-9F605B50B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A41E29DB-4747-2F45-9BE9-A37612993D5C}"/>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96</a:t>
            </a:fld>
            <a:endParaRPr lang="en-US" dirty="0"/>
          </a:p>
        </p:txBody>
      </p:sp>
      <p:pic>
        <p:nvPicPr>
          <p:cNvPr id="12" name="Picture 11" descr="The Results Pyramid: Turn Experiences into Results - Culture Partners">
            <a:extLst>
              <a:ext uri="{FF2B5EF4-FFF2-40B4-BE49-F238E27FC236}">
                <a16:creationId xmlns:a16="http://schemas.microsoft.com/office/drawing/2014/main" id="{4EB62597-5A5D-4B92-AFF8-02EFEDDC2C8E}"/>
              </a:ext>
            </a:extLst>
          </p:cNvPr>
          <p:cNvPicPr>
            <a:picLocks noChangeAspect="1"/>
          </p:cNvPicPr>
          <p:nvPr/>
        </p:nvPicPr>
        <p:blipFill>
          <a:blip r:embed="rId4"/>
          <a:stretch>
            <a:fillRect/>
          </a:stretch>
        </p:blipFill>
        <p:spPr>
          <a:xfrm>
            <a:off x="-346039" y="857250"/>
            <a:ext cx="6430945" cy="5143500"/>
          </a:xfrm>
          <a:prstGeom prst="rect">
            <a:avLst/>
          </a:prstGeom>
        </p:spPr>
      </p:pic>
      <p:sp>
        <p:nvSpPr>
          <p:cNvPr id="16" name="TextBox 15">
            <a:extLst>
              <a:ext uri="{FF2B5EF4-FFF2-40B4-BE49-F238E27FC236}">
                <a16:creationId xmlns:a16="http://schemas.microsoft.com/office/drawing/2014/main" id="{92732FC2-2AF0-6E62-F23A-D5C2321916F5}"/>
              </a:ext>
            </a:extLst>
          </p:cNvPr>
          <p:cNvSpPr txBox="1"/>
          <p:nvPr/>
        </p:nvSpPr>
        <p:spPr>
          <a:xfrm>
            <a:off x="5503881" y="1860560"/>
            <a:ext cx="6430945" cy="3970318"/>
          </a:xfrm>
          <a:prstGeom prst="rect">
            <a:avLst/>
          </a:prstGeom>
          <a:noFill/>
        </p:spPr>
        <p:txBody>
          <a:bodyPr wrap="square">
            <a:spAutoFit/>
          </a:bodyPr>
          <a:lstStyle/>
          <a:p>
            <a:pPr marL="285750" indent="-285750">
              <a:buFont typeface="Arial" panose="020B0604020202020204" pitchFamily="34" charset="0"/>
              <a:buChar char="•"/>
            </a:pPr>
            <a:r>
              <a:rPr lang="en-US" b="1" dirty="0">
                <a:effectLst/>
              </a:rPr>
              <a:t>Experiences (The Input): </a:t>
            </a:r>
            <a:r>
              <a:rPr lang="en-US" dirty="0">
                <a:effectLst/>
              </a:rPr>
              <a:t>Every single interaction, communication style, or leadership decision creates a tangible event. These are the everyday inputs we control or influence.  </a:t>
            </a:r>
          </a:p>
          <a:p>
            <a:pPr marL="285750" indent="-285750">
              <a:buFont typeface="Arial" panose="020B0604020202020204" pitchFamily="34" charset="0"/>
              <a:buChar char="•"/>
            </a:pPr>
            <a:r>
              <a:rPr lang="en-US" b="1" dirty="0">
                <a:effectLst/>
              </a:rPr>
              <a:t>Beliefs (The Alignment): </a:t>
            </a:r>
            <a:r>
              <a:rPr lang="en-US" dirty="0">
                <a:effectLst/>
              </a:rPr>
              <a:t>Those experiences directly shape the internal conclusions our staff draw about their value and purpose at Aspire of WNY.  </a:t>
            </a:r>
          </a:p>
          <a:p>
            <a:pPr marL="285750" indent="-285750">
              <a:buFont typeface="Arial" panose="020B0604020202020204" pitchFamily="34" charset="0"/>
              <a:buChar char="•"/>
            </a:pPr>
            <a:r>
              <a:rPr lang="en-US" b="1" dirty="0">
                <a:effectLst/>
              </a:rPr>
              <a:t>Actions (The Execution): </a:t>
            </a:r>
            <a:r>
              <a:rPr lang="en-US" dirty="0">
                <a:effectLst/>
              </a:rPr>
              <a:t>Once a belief is internalized, it naturally dictates an employee's intentions and daily behaviors. You cannot sustainably change actions without shifting the underlying belief.  </a:t>
            </a:r>
          </a:p>
          <a:p>
            <a:pPr marL="285750" indent="-285750">
              <a:buFont typeface="Arial" panose="020B0604020202020204" pitchFamily="34" charset="0"/>
              <a:buChar char="•"/>
            </a:pPr>
            <a:r>
              <a:rPr lang="en-US" b="1" dirty="0">
                <a:effectLst/>
              </a:rPr>
              <a:t>Results (The Outcome): </a:t>
            </a:r>
            <a:r>
              <a:rPr lang="en-US" dirty="0">
                <a:effectLst/>
              </a:rPr>
              <a:t>The sum of all employee actions directly yields our final organizational outcomes—from staff retention rates to the quality of care we provide. </a:t>
            </a:r>
          </a:p>
        </p:txBody>
      </p:sp>
    </p:spTree>
    <p:extLst>
      <p:ext uri="{BB962C8B-B14F-4D97-AF65-F5344CB8AC3E}">
        <p14:creationId xmlns:p14="http://schemas.microsoft.com/office/powerpoint/2010/main" val="301532807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95736-3DE6-B851-4F22-F58F52FC0D2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D1E7717-32BA-18B3-6042-4D97CF636BAB}"/>
              </a:ext>
            </a:extLst>
          </p:cNvPr>
          <p:cNvSpPr/>
          <p:nvPr/>
        </p:nvSpPr>
        <p:spPr>
          <a:xfrm>
            <a:off x="0" y="0"/>
            <a:ext cx="12192000" cy="1690688"/>
          </a:xfrm>
          <a:prstGeom prst="rect">
            <a:avLst/>
          </a:prstGeom>
          <a:solidFill>
            <a:srgbClr val="4A26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A339CE3A-8C9A-145C-8A7C-60C80FA0B1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29E42CCE-09DD-26B7-B065-45E92BA98B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8" name="Slide Number Placeholder 1">
            <a:extLst>
              <a:ext uri="{FF2B5EF4-FFF2-40B4-BE49-F238E27FC236}">
                <a16:creationId xmlns:a16="http://schemas.microsoft.com/office/drawing/2014/main" id="{58FFB920-8F25-8B23-6D82-381FD178DFEC}"/>
              </a:ext>
            </a:extLst>
          </p:cNvPr>
          <p:cNvSpPr>
            <a:spLocks noGrp="1"/>
          </p:cNvSpPr>
          <p:nvPr>
            <p:ph type="sldNum" sz="quarter" idx="12"/>
          </p:nvPr>
        </p:nvSpPr>
        <p:spPr>
          <a:xfrm>
            <a:off x="4724399" y="6229614"/>
            <a:ext cx="2743200" cy="365125"/>
          </a:xfrm>
        </p:spPr>
        <p:txBody>
          <a:bodyPr/>
          <a:lstStyle/>
          <a:p>
            <a:pPr algn="ctr"/>
            <a:fld id="{2C7F101B-8202-447B-9D79-CF2894823DE8}" type="slidenum">
              <a:rPr lang="en-US" smtClean="0"/>
              <a:pPr algn="ctr"/>
              <a:t>97</a:t>
            </a:fld>
            <a:endParaRPr lang="en-US" dirty="0"/>
          </a:p>
        </p:txBody>
      </p:sp>
      <p:pic>
        <p:nvPicPr>
          <p:cNvPr id="12" name="Picture 11" descr="The Results Pyramid: Turn Experiences into Results - Culture Partners">
            <a:extLst>
              <a:ext uri="{FF2B5EF4-FFF2-40B4-BE49-F238E27FC236}">
                <a16:creationId xmlns:a16="http://schemas.microsoft.com/office/drawing/2014/main" id="{8ADF584F-1ED6-4C4F-EAD2-72B41A3153EE}"/>
              </a:ext>
            </a:extLst>
          </p:cNvPr>
          <p:cNvPicPr>
            <a:picLocks noChangeAspect="1"/>
          </p:cNvPicPr>
          <p:nvPr/>
        </p:nvPicPr>
        <p:blipFill>
          <a:blip r:embed="rId4"/>
          <a:stretch>
            <a:fillRect/>
          </a:stretch>
        </p:blipFill>
        <p:spPr>
          <a:xfrm>
            <a:off x="-346039" y="857250"/>
            <a:ext cx="6430945" cy="5143500"/>
          </a:xfrm>
          <a:prstGeom prst="rect">
            <a:avLst/>
          </a:prstGeom>
        </p:spPr>
      </p:pic>
      <p:sp>
        <p:nvSpPr>
          <p:cNvPr id="16" name="TextBox 15">
            <a:extLst>
              <a:ext uri="{FF2B5EF4-FFF2-40B4-BE49-F238E27FC236}">
                <a16:creationId xmlns:a16="http://schemas.microsoft.com/office/drawing/2014/main" id="{7270CAD0-2F34-35A1-7C7E-1B9490B008FE}"/>
              </a:ext>
            </a:extLst>
          </p:cNvPr>
          <p:cNvSpPr txBox="1"/>
          <p:nvPr/>
        </p:nvSpPr>
        <p:spPr>
          <a:xfrm>
            <a:off x="5503881" y="1860560"/>
            <a:ext cx="6430945" cy="3970318"/>
          </a:xfrm>
          <a:prstGeom prst="rect">
            <a:avLst/>
          </a:prstGeom>
          <a:noFill/>
        </p:spPr>
        <p:txBody>
          <a:bodyPr wrap="square">
            <a:spAutoFit/>
          </a:bodyPr>
          <a:lstStyle/>
          <a:p>
            <a:pPr marL="285750" indent="-285750">
              <a:buFont typeface="Arial" panose="020B0604020202020204" pitchFamily="34" charset="0"/>
              <a:buChar char="•"/>
            </a:pPr>
            <a:r>
              <a:rPr lang="en-US" b="1" dirty="0">
                <a:solidFill>
                  <a:schemeClr val="bg1"/>
                </a:solidFill>
                <a:effectLst/>
                <a:highlight>
                  <a:srgbClr val="4A26AB"/>
                </a:highlight>
              </a:rPr>
              <a:t>The Experience: </a:t>
            </a:r>
            <a:r>
              <a:rPr lang="en-US" dirty="0">
                <a:effectLst/>
              </a:rPr>
              <a:t>Poor communication, lack of training, and structural favoritism.</a:t>
            </a:r>
          </a:p>
          <a:p>
            <a:pPr marL="285750" indent="-285750">
              <a:buFont typeface="Arial" panose="020B0604020202020204" pitchFamily="34" charset="0"/>
              <a:buChar char="•"/>
            </a:pPr>
            <a:r>
              <a:rPr lang="en-US" b="1" dirty="0">
                <a:solidFill>
                  <a:schemeClr val="bg1"/>
                </a:solidFill>
                <a:effectLst/>
                <a:highlight>
                  <a:srgbClr val="F15A00"/>
                </a:highlight>
              </a:rPr>
              <a:t>The Belief: </a:t>
            </a:r>
            <a:r>
              <a:rPr lang="en-US" dirty="0">
                <a:effectLst/>
              </a:rPr>
              <a:t>"My voice doesn't matter here, I am not appreciated, and I have no future at this agency.“</a:t>
            </a:r>
          </a:p>
          <a:p>
            <a:pPr marL="285750" indent="-285750">
              <a:buFont typeface="Arial" panose="020B0604020202020204" pitchFamily="34" charset="0"/>
              <a:buChar char="•"/>
            </a:pPr>
            <a:r>
              <a:rPr lang="en-US" b="1" dirty="0">
                <a:solidFill>
                  <a:schemeClr val="bg1"/>
                </a:solidFill>
                <a:highlight>
                  <a:srgbClr val="21B1F1"/>
                </a:highlight>
              </a:rPr>
              <a:t>The </a:t>
            </a:r>
            <a:r>
              <a:rPr lang="en-US" b="1" dirty="0">
                <a:solidFill>
                  <a:schemeClr val="bg1"/>
                </a:solidFill>
                <a:effectLst/>
                <a:highlight>
                  <a:srgbClr val="21B1F1"/>
                </a:highlight>
              </a:rPr>
              <a:t>Action: </a:t>
            </a:r>
            <a:r>
              <a:rPr lang="en-US" dirty="0">
                <a:effectLst/>
              </a:rPr>
              <a:t>Disengagement, burnout, and ultimately submitting a resignation.</a:t>
            </a:r>
          </a:p>
          <a:p>
            <a:pPr marL="285750" indent="-285750">
              <a:buFont typeface="Arial" panose="020B0604020202020204" pitchFamily="34" charset="0"/>
              <a:buChar char="•"/>
            </a:pPr>
            <a:r>
              <a:rPr lang="en-US" b="1" dirty="0">
                <a:solidFill>
                  <a:schemeClr val="bg1"/>
                </a:solidFill>
                <a:effectLst/>
                <a:highlight>
                  <a:srgbClr val="8CC43F"/>
                </a:highlight>
              </a:rPr>
              <a:t>The Result: </a:t>
            </a:r>
            <a:r>
              <a:rPr lang="en-US" dirty="0">
                <a:effectLst/>
              </a:rPr>
              <a:t>A loss of institutional knowledge, high turnover costs, and disrupted continuity of care for the individuals we serve.</a:t>
            </a:r>
          </a:p>
          <a:p>
            <a:endParaRPr lang="en-US" dirty="0">
              <a:effectLst/>
            </a:endParaRPr>
          </a:p>
          <a:p>
            <a:r>
              <a:rPr lang="en-US" sz="2400" b="1" dirty="0"/>
              <a:t>We need to work together to shift the </a:t>
            </a:r>
            <a:r>
              <a:rPr lang="en-US" sz="2400" b="1" dirty="0">
                <a:solidFill>
                  <a:srgbClr val="F15A00"/>
                </a:solidFill>
              </a:rPr>
              <a:t>beliefs</a:t>
            </a:r>
            <a:r>
              <a:rPr lang="en-US" sz="2400" b="1" dirty="0"/>
              <a:t> to get the </a:t>
            </a:r>
            <a:r>
              <a:rPr lang="en-US" sz="2400" b="1" dirty="0">
                <a:solidFill>
                  <a:srgbClr val="21B1F1"/>
                </a:solidFill>
              </a:rPr>
              <a:t>actions</a:t>
            </a:r>
            <a:r>
              <a:rPr lang="en-US" sz="2400" b="1" dirty="0"/>
              <a:t> and </a:t>
            </a:r>
            <a:r>
              <a:rPr lang="en-US" sz="2400" b="1" dirty="0">
                <a:solidFill>
                  <a:srgbClr val="8CC43F"/>
                </a:solidFill>
              </a:rPr>
              <a:t>results</a:t>
            </a:r>
            <a:r>
              <a:rPr lang="en-US" sz="2400" b="1" dirty="0"/>
              <a:t> that we want in the culture we are creating together!</a:t>
            </a:r>
            <a:endParaRPr lang="en-US" sz="2400" b="1" dirty="0">
              <a:effectLst/>
            </a:endParaRPr>
          </a:p>
        </p:txBody>
      </p:sp>
      <p:sp>
        <p:nvSpPr>
          <p:cNvPr id="36" name="TextBox 35">
            <a:extLst>
              <a:ext uri="{FF2B5EF4-FFF2-40B4-BE49-F238E27FC236}">
                <a16:creationId xmlns:a16="http://schemas.microsoft.com/office/drawing/2014/main" id="{63C7A150-1726-8048-9B25-D36AF324E921}"/>
              </a:ext>
            </a:extLst>
          </p:cNvPr>
          <p:cNvSpPr txBox="1"/>
          <p:nvPr/>
        </p:nvSpPr>
        <p:spPr>
          <a:xfrm>
            <a:off x="3171984" y="443428"/>
            <a:ext cx="1619163" cy="646331"/>
          </a:xfrm>
          <a:prstGeom prst="rect">
            <a:avLst/>
          </a:prstGeom>
          <a:noFill/>
        </p:spPr>
        <p:txBody>
          <a:bodyPr wrap="square">
            <a:spAutoFit/>
          </a:bodyPr>
          <a:lstStyle/>
          <a:p>
            <a:pPr algn="ctr"/>
            <a:r>
              <a:rPr lang="en-US" sz="1200" b="1" dirty="0">
                <a:solidFill>
                  <a:schemeClr val="bg1"/>
                </a:solidFill>
              </a:rPr>
              <a:t>"Not a good work place no work life balance"</a:t>
            </a:r>
            <a:endParaRPr lang="en-US" sz="1200" dirty="0">
              <a:solidFill>
                <a:schemeClr val="bg1"/>
              </a:solidFill>
            </a:endParaRPr>
          </a:p>
        </p:txBody>
      </p:sp>
      <p:sp>
        <p:nvSpPr>
          <p:cNvPr id="40" name="TextBox 39">
            <a:extLst>
              <a:ext uri="{FF2B5EF4-FFF2-40B4-BE49-F238E27FC236}">
                <a16:creationId xmlns:a16="http://schemas.microsoft.com/office/drawing/2014/main" id="{AD640FD1-CDF4-DDC8-54D0-182CBBE3E191}"/>
              </a:ext>
            </a:extLst>
          </p:cNvPr>
          <p:cNvSpPr txBox="1"/>
          <p:nvPr/>
        </p:nvSpPr>
        <p:spPr>
          <a:xfrm>
            <a:off x="5126159" y="516834"/>
            <a:ext cx="1854966" cy="461665"/>
          </a:xfrm>
          <a:prstGeom prst="rect">
            <a:avLst/>
          </a:prstGeom>
          <a:noFill/>
        </p:spPr>
        <p:txBody>
          <a:bodyPr wrap="square">
            <a:spAutoFit/>
          </a:bodyPr>
          <a:lstStyle/>
          <a:p>
            <a:pPr algn="ctr"/>
            <a:r>
              <a:rPr lang="en-US" sz="1200" b="1" dirty="0">
                <a:solidFill>
                  <a:schemeClr val="bg1"/>
                </a:solidFill>
              </a:rPr>
              <a:t>“No appreciation or respect”</a:t>
            </a:r>
            <a:endParaRPr lang="en-US" sz="1200" dirty="0">
              <a:solidFill>
                <a:schemeClr val="bg1"/>
              </a:solidFill>
            </a:endParaRPr>
          </a:p>
        </p:txBody>
      </p:sp>
      <p:sp>
        <p:nvSpPr>
          <p:cNvPr id="44" name="TextBox 43">
            <a:extLst>
              <a:ext uri="{FF2B5EF4-FFF2-40B4-BE49-F238E27FC236}">
                <a16:creationId xmlns:a16="http://schemas.microsoft.com/office/drawing/2014/main" id="{4AF9478B-6690-B7D4-B468-605959B375F3}"/>
              </a:ext>
            </a:extLst>
          </p:cNvPr>
          <p:cNvSpPr txBox="1"/>
          <p:nvPr/>
        </p:nvSpPr>
        <p:spPr>
          <a:xfrm>
            <a:off x="7567079" y="516834"/>
            <a:ext cx="1935091" cy="461665"/>
          </a:xfrm>
          <a:prstGeom prst="rect">
            <a:avLst/>
          </a:prstGeom>
          <a:noFill/>
        </p:spPr>
        <p:txBody>
          <a:bodyPr wrap="square">
            <a:spAutoFit/>
          </a:bodyPr>
          <a:lstStyle/>
          <a:p>
            <a:pPr algn="ctr"/>
            <a:r>
              <a:rPr lang="en-US" sz="1200" b="1" dirty="0">
                <a:solidFill>
                  <a:schemeClr val="bg1"/>
                </a:solidFill>
              </a:rPr>
              <a:t>Zero communication and no one treated equally</a:t>
            </a:r>
          </a:p>
        </p:txBody>
      </p:sp>
      <p:sp>
        <p:nvSpPr>
          <p:cNvPr id="48" name="TextBox 47">
            <a:extLst>
              <a:ext uri="{FF2B5EF4-FFF2-40B4-BE49-F238E27FC236}">
                <a16:creationId xmlns:a16="http://schemas.microsoft.com/office/drawing/2014/main" id="{A1CB93E2-7BE9-7330-C2E8-C7F3A0115AE1}"/>
              </a:ext>
            </a:extLst>
          </p:cNvPr>
          <p:cNvSpPr txBox="1"/>
          <p:nvPr/>
        </p:nvSpPr>
        <p:spPr>
          <a:xfrm>
            <a:off x="10017607" y="337512"/>
            <a:ext cx="1935091" cy="1015663"/>
          </a:xfrm>
          <a:prstGeom prst="rect">
            <a:avLst/>
          </a:prstGeom>
          <a:noFill/>
        </p:spPr>
        <p:txBody>
          <a:bodyPr wrap="square">
            <a:spAutoFit/>
          </a:bodyPr>
          <a:lstStyle/>
          <a:p>
            <a:pPr algn="ctr"/>
            <a:r>
              <a:rPr lang="en-US" sz="1200" b="1" dirty="0">
                <a:solidFill>
                  <a:schemeClr val="bg1"/>
                </a:solidFill>
              </a:rPr>
              <a:t>"Trying to move up with this company is hard so that’s why I decided to look for a better opportunities"</a:t>
            </a:r>
            <a:endParaRPr lang="en-US" sz="1200" dirty="0">
              <a:solidFill>
                <a:schemeClr val="bg1"/>
              </a:solidFill>
            </a:endParaRPr>
          </a:p>
        </p:txBody>
      </p:sp>
      <p:sp>
        <p:nvSpPr>
          <p:cNvPr id="52" name="TextBox 51">
            <a:extLst>
              <a:ext uri="{FF2B5EF4-FFF2-40B4-BE49-F238E27FC236}">
                <a16:creationId xmlns:a16="http://schemas.microsoft.com/office/drawing/2014/main" id="{8DC9366C-A056-5ED5-7BAC-FCEADC9D0CFE}"/>
              </a:ext>
            </a:extLst>
          </p:cNvPr>
          <p:cNvSpPr txBox="1"/>
          <p:nvPr/>
        </p:nvSpPr>
        <p:spPr>
          <a:xfrm>
            <a:off x="239302" y="257085"/>
            <a:ext cx="2417245" cy="1200329"/>
          </a:xfrm>
          <a:prstGeom prst="rect">
            <a:avLst/>
          </a:prstGeom>
          <a:noFill/>
        </p:spPr>
        <p:txBody>
          <a:bodyPr wrap="square">
            <a:spAutoFit/>
          </a:bodyPr>
          <a:lstStyle/>
          <a:p>
            <a:pPr algn="ctr"/>
            <a:r>
              <a:rPr lang="en-US" sz="1200" b="1" dirty="0">
                <a:solidFill>
                  <a:schemeClr val="bg1"/>
                </a:solidFill>
              </a:rPr>
              <a:t>"I never did receive direct reports or evals to help with direction… my position required time to be trained, clarity, teaching and feedback but I didn’t experience that."</a:t>
            </a:r>
            <a:endParaRPr lang="en-US" sz="1200" dirty="0">
              <a:solidFill>
                <a:schemeClr val="bg1"/>
              </a:solidFill>
            </a:endParaRPr>
          </a:p>
        </p:txBody>
      </p:sp>
    </p:spTree>
    <p:extLst>
      <p:ext uri="{BB962C8B-B14F-4D97-AF65-F5344CB8AC3E}">
        <p14:creationId xmlns:p14="http://schemas.microsoft.com/office/powerpoint/2010/main" val="131319943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DC287-D9E7-257B-71CB-2CEF9BAB868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7985549-B989-89AE-0432-5BE3798A5C02}"/>
              </a:ext>
            </a:extLst>
          </p:cNvPr>
          <p:cNvSpPr/>
          <p:nvPr/>
        </p:nvSpPr>
        <p:spPr>
          <a:xfrm>
            <a:off x="0" y="0"/>
            <a:ext cx="12192000" cy="5607424"/>
          </a:xfrm>
          <a:prstGeom prst="rect">
            <a:avLst/>
          </a:prstGeom>
          <a:solidFill>
            <a:srgbClr val="E8A7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logo&#10;&#10;Description automatically generated">
            <a:extLst>
              <a:ext uri="{FF2B5EF4-FFF2-40B4-BE49-F238E27FC236}">
                <a16:creationId xmlns:a16="http://schemas.microsoft.com/office/drawing/2014/main" id="{05E65852-F53D-31F7-343F-1551305892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9478" y="5721452"/>
            <a:ext cx="2472522" cy="1016325"/>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B34D9623-D4CC-980E-8E6D-B7E0870C53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02" y="5839948"/>
            <a:ext cx="1785521" cy="830594"/>
          </a:xfrm>
          <a:prstGeom prst="rect">
            <a:avLst/>
          </a:prstGeom>
        </p:spPr>
      </p:pic>
      <p:sp>
        <p:nvSpPr>
          <p:cNvPr id="7" name="TextBox 6">
            <a:extLst>
              <a:ext uri="{FF2B5EF4-FFF2-40B4-BE49-F238E27FC236}">
                <a16:creationId xmlns:a16="http://schemas.microsoft.com/office/drawing/2014/main" id="{5A9F2367-E0E8-D939-37B0-80560BB702B0}"/>
              </a:ext>
            </a:extLst>
          </p:cNvPr>
          <p:cNvSpPr txBox="1"/>
          <p:nvPr/>
        </p:nvSpPr>
        <p:spPr>
          <a:xfrm>
            <a:off x="521860" y="1741883"/>
            <a:ext cx="11148277" cy="2123658"/>
          </a:xfrm>
          <a:prstGeom prst="rect">
            <a:avLst/>
          </a:prstGeom>
          <a:noFill/>
        </p:spPr>
        <p:txBody>
          <a:bodyPr wrap="square" rtlCol="0">
            <a:spAutoFit/>
          </a:bodyPr>
          <a:lstStyle/>
          <a:p>
            <a:pPr algn="ctr"/>
            <a:r>
              <a:rPr lang="en-US" sz="4400" b="1" dirty="0">
                <a:solidFill>
                  <a:schemeClr val="bg1"/>
                </a:solidFill>
                <a:highlight>
                  <a:srgbClr val="12545E"/>
                </a:highlight>
              </a:rPr>
              <a:t>ACTIVITY: </a:t>
            </a:r>
          </a:p>
          <a:p>
            <a:pPr algn="ctr"/>
            <a:r>
              <a:rPr lang="en-US" sz="4400" b="1" dirty="0">
                <a:solidFill>
                  <a:schemeClr val="bg1"/>
                </a:solidFill>
              </a:rPr>
              <a:t>Turning Our Future Culture Top 10 </a:t>
            </a:r>
          </a:p>
          <a:p>
            <a:pPr algn="ctr"/>
            <a:r>
              <a:rPr lang="en-US" sz="4400" b="1" dirty="0">
                <a:solidFill>
                  <a:schemeClr val="bg1"/>
                </a:solidFill>
              </a:rPr>
              <a:t>Into Actions</a:t>
            </a:r>
            <a:endParaRPr lang="en-US" sz="2000" b="1" dirty="0">
              <a:solidFill>
                <a:schemeClr val="bg1"/>
              </a:solidFill>
            </a:endParaRPr>
          </a:p>
        </p:txBody>
      </p:sp>
      <p:sp>
        <p:nvSpPr>
          <p:cNvPr id="3" name="Slide Number Placeholder 1">
            <a:extLst>
              <a:ext uri="{FF2B5EF4-FFF2-40B4-BE49-F238E27FC236}">
                <a16:creationId xmlns:a16="http://schemas.microsoft.com/office/drawing/2014/main" id="{27DBF78F-BDE5-0B69-4E90-46715084DA04}"/>
              </a:ext>
            </a:extLst>
          </p:cNvPr>
          <p:cNvSpPr txBox="1">
            <a:spLocks/>
          </p:cNvSpPr>
          <p:nvPr/>
        </p:nvSpPr>
        <p:spPr>
          <a:xfrm>
            <a:off x="4724399" y="622961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2C7F101B-8202-447B-9D79-CF2894823DE8}" type="slidenum">
              <a:rPr lang="en-US" smtClean="0"/>
              <a:pPr algn="ctr"/>
              <a:t>98</a:t>
            </a:fld>
            <a:endParaRPr lang="en-US" dirty="0"/>
          </a:p>
        </p:txBody>
      </p:sp>
    </p:spTree>
    <p:extLst>
      <p:ext uri="{BB962C8B-B14F-4D97-AF65-F5344CB8AC3E}">
        <p14:creationId xmlns:p14="http://schemas.microsoft.com/office/powerpoint/2010/main" val="239518270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A857C-2EA3-CE43-C47B-95526B8D8809}"/>
            </a:ext>
          </a:extLst>
        </p:cNvPr>
        <p:cNvGrpSpPr/>
        <p:nvPr/>
      </p:nvGrpSpPr>
      <p:grpSpPr>
        <a:xfrm>
          <a:off x="0" y="0"/>
          <a:ext cx="0" cy="0"/>
          <a:chOff x="0" y="0"/>
          <a:chExt cx="0" cy="0"/>
        </a:xfrm>
      </p:grpSpPr>
      <p:pic>
        <p:nvPicPr>
          <p:cNvPr id="3" name="Online Media 2" title="Brain Games   Conformity Waiting Room">
            <a:hlinkClick r:id="" action="ppaction://media"/>
            <a:extLst>
              <a:ext uri="{FF2B5EF4-FFF2-40B4-BE49-F238E27FC236}">
                <a16:creationId xmlns:a16="http://schemas.microsoft.com/office/drawing/2014/main" id="{665742B3-97B0-81D5-76A2-93C2799C4216}"/>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3671700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1151</TotalTime>
  <Words>3727</Words>
  <Application>Microsoft Office PowerPoint</Application>
  <PresentationFormat>Widescreen</PresentationFormat>
  <Paragraphs>654</Paragraphs>
  <Slides>101</Slides>
  <Notes>0</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101</vt:i4>
      </vt:variant>
    </vt:vector>
  </HeadingPairs>
  <TitlesOfParts>
    <vt:vector size="105" baseType="lpstr">
      <vt:lpstr>Aptos</vt:lpstr>
      <vt:lpstr>Aptos Display</vt:lpstr>
      <vt:lpstr>Arial</vt:lpstr>
      <vt:lpstr>Office Theme</vt:lpstr>
      <vt:lpstr>PowerPoint Presentation</vt:lpstr>
      <vt:lpstr>PowerPoint Presentation</vt:lpstr>
      <vt:lpstr>PowerPoint Presentation</vt:lpstr>
      <vt:lpstr>PowerPoint Presentation</vt:lpstr>
      <vt:lpstr>TRIVIA QUESTION #1</vt:lpstr>
      <vt:lpstr>TRIVIA QUESTION #1: Multiple Choice</vt:lpstr>
      <vt:lpstr>TRIVIA QUESTION #1: ANSWER</vt:lpstr>
      <vt:lpstr>TRIVIA QUESTION #2</vt:lpstr>
      <vt:lpstr>TRIVIA QUESTION #2: Multiple Choice</vt:lpstr>
      <vt:lpstr>TRIVIA QUESTION #2: ANSWER</vt:lpstr>
      <vt:lpstr>TRIVIA QUESTION #3</vt:lpstr>
      <vt:lpstr>TRIVIA QUESTION #3: Multiple Choice</vt:lpstr>
      <vt:lpstr>TRIVIA QUESTION #3: ANSWER</vt:lpstr>
      <vt:lpstr>TRIVIA QUESTION #4</vt:lpstr>
      <vt:lpstr>TRIVIA QUESTION #4: Multiple Choice</vt:lpstr>
      <vt:lpstr>TRIVIA QUESTION #4: ANSWER</vt:lpstr>
      <vt:lpstr>TRIVIA QUESTION #5</vt:lpstr>
      <vt:lpstr>TRIVIA QUESTION #5: Multiple Choice</vt:lpstr>
      <vt:lpstr>TRIVIA QUESTION #5: ANSWER</vt:lpstr>
      <vt:lpstr>TRIVIA QUESTION #6</vt:lpstr>
      <vt:lpstr>TRIVIA QUESTION #6: Multiple Choice</vt:lpstr>
      <vt:lpstr>TRIVIA QUESTION #6: ANSWER</vt:lpstr>
      <vt:lpstr>TRIVIA QUESTION #7</vt:lpstr>
      <vt:lpstr>TRIVIA QUESTION #7: Multiple Choice</vt:lpstr>
      <vt:lpstr>TRIVIA QUESTION #7: ANSWER</vt:lpstr>
      <vt:lpstr>TRIVIA QUESTION #8</vt:lpstr>
      <vt:lpstr>TRIVIA QUESTION #8: Multiple Choice</vt:lpstr>
      <vt:lpstr>TRIVIA QUESTION #8: ANSWER</vt:lpstr>
      <vt:lpstr>TRIVIA QUESTION #9</vt:lpstr>
      <vt:lpstr>TRIVIA QUESTION #9: Multiple Choice</vt:lpstr>
      <vt:lpstr>TRIVIA QUESTION #9: ANSWER</vt:lpstr>
      <vt:lpstr>TRIVIA QUESTION #10</vt:lpstr>
      <vt:lpstr>TRIVIA QUESTION #10: Multiple Choice</vt:lpstr>
      <vt:lpstr>TRIVIA QUESTION #10: ANSWER</vt:lpstr>
      <vt:lpstr>TRIVIA QUESTION #11</vt:lpstr>
      <vt:lpstr>TRIVIA QUESTION #11: Multiple Choice</vt:lpstr>
      <vt:lpstr>TRIVIA QUESTION #11: ANSWER</vt:lpstr>
      <vt:lpstr>TRIVIA QUESTION #12</vt:lpstr>
      <vt:lpstr>TRIVIA QUESTION #12: Multiple Choice</vt:lpstr>
      <vt:lpstr>TRIVIA QUESTION #12: ANSWER</vt:lpstr>
      <vt:lpstr>TRIVIA QUESTION #13</vt:lpstr>
      <vt:lpstr>TRIVIA QUESTION #13: Multiple Choice</vt:lpstr>
      <vt:lpstr>TRIVIA QUESTION #13: ANSWER</vt:lpstr>
      <vt:lpstr>TRIVIA QUESTION #14</vt:lpstr>
      <vt:lpstr>TRIVIA QUESTION #14: Multiple Choice</vt:lpstr>
      <vt:lpstr>TRIVIA QUESTION #14: ANSWER</vt:lpstr>
      <vt:lpstr>TRIVIA QUESTION #15</vt:lpstr>
      <vt:lpstr>TRIVIA QUESTION #15: Multiple Choice</vt:lpstr>
      <vt:lpstr>TRIVIA QUESTION #15: ANSWER</vt:lpstr>
      <vt:lpstr>TRIVIA QUESTION #16</vt:lpstr>
      <vt:lpstr>TRIVIA QUESTION #16: Multiple Choice</vt:lpstr>
      <vt:lpstr>TRIVIA QUESTION #16: ANSWER</vt:lpstr>
      <vt:lpstr>TRIVIA QUESTION #17</vt:lpstr>
      <vt:lpstr>TRIVIA QUESTION #17: Multiple Choice</vt:lpstr>
      <vt:lpstr>TRIVIA QUESTION #17: ANSWER</vt:lpstr>
      <vt:lpstr>TRIVIA QUESTION #18</vt:lpstr>
      <vt:lpstr>TRIVIA QUESTION #18: Multiple Choice</vt:lpstr>
      <vt:lpstr>TRIVIA QUESTION #18: ANSWER</vt:lpstr>
      <vt:lpstr>TRIVIA QUESTION #19</vt:lpstr>
      <vt:lpstr>TRIVIA QUESTION #19: Multiple Choice</vt:lpstr>
      <vt:lpstr>TRIVIA QUESTION #19: ANSWER</vt:lpstr>
      <vt:lpstr>TRIVIA QUESTION #20</vt:lpstr>
      <vt:lpstr>TRIVIA QUESTION #20: Multiple Choice</vt:lpstr>
      <vt:lpstr>TRIVIA QUESTION #20: ANSWER</vt:lpstr>
      <vt:lpstr>TRIVIA QUESTION #21</vt:lpstr>
      <vt:lpstr>TRIVIA QUESTION #21: Multiple Choice</vt:lpstr>
      <vt:lpstr>TRIVIA QUESTION #21: ANSWER</vt:lpstr>
      <vt:lpstr>TRIVIA QUESTION #22</vt:lpstr>
      <vt:lpstr>TRIVIA QUESTION #22: Multiple Choice</vt:lpstr>
      <vt:lpstr>TRIVIA QUESTION #22: ANSWER</vt:lpstr>
      <vt:lpstr>TRIVIA QUESTION #23</vt:lpstr>
      <vt:lpstr>TRIVIA QUESTION #23: Multiple Choice</vt:lpstr>
      <vt:lpstr>TRIVIA QUESTION #23: ANSWER</vt:lpstr>
      <vt:lpstr>TRIVIA QUESTION #24</vt:lpstr>
      <vt:lpstr>TRIVIA QUESTION #24: Multiple Choice</vt:lpstr>
      <vt:lpstr>TRIVIA QUESTION #24: ANSWER</vt:lpstr>
      <vt:lpstr>TRIVIA QUESTION #25</vt:lpstr>
      <vt:lpstr>TRIVIA QUESTION #25: Multiple Choice</vt:lpstr>
      <vt:lpstr>TRIVIA QUESTION #25: ANSWER</vt:lpstr>
      <vt:lpstr>Today’s Focus: Culture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Culture into Action: Pyramid + Formula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 Ladders</dc:title>
  <dc:creator>Christine Whitecar</dc:creator>
  <cp:lastModifiedBy>Megan Rechin</cp:lastModifiedBy>
  <cp:revision>11</cp:revision>
  <dcterms:created xsi:type="dcterms:W3CDTF">2024-04-10T16:38:43Z</dcterms:created>
  <dcterms:modified xsi:type="dcterms:W3CDTF">2026-07-10T10:23:26Z</dcterms:modified>
</cp:coreProperties>
</file>